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2.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9" r:id="rId1"/>
    <p:sldMasterId id="2147483734" r:id="rId2"/>
    <p:sldMasterId id="2147483759" r:id="rId3"/>
  </p:sldMasterIdLst>
  <p:notesMasterIdLst>
    <p:notesMasterId r:id="rId29"/>
  </p:notesMasterIdLst>
  <p:sldIdLst>
    <p:sldId id="289" r:id="rId4"/>
    <p:sldId id="286" r:id="rId5"/>
    <p:sldId id="287" r:id="rId6"/>
    <p:sldId id="276" r:id="rId7"/>
    <p:sldId id="292" r:id="rId8"/>
    <p:sldId id="295" r:id="rId9"/>
    <p:sldId id="290" r:id="rId10"/>
    <p:sldId id="291" r:id="rId11"/>
    <p:sldId id="293" r:id="rId12"/>
    <p:sldId id="294" r:id="rId13"/>
    <p:sldId id="288" r:id="rId14"/>
    <p:sldId id="296" r:id="rId15"/>
    <p:sldId id="297" r:id="rId16"/>
    <p:sldId id="299" r:id="rId17"/>
    <p:sldId id="300" r:id="rId18"/>
    <p:sldId id="298" r:id="rId19"/>
    <p:sldId id="303" r:id="rId20"/>
    <p:sldId id="304" r:id="rId21"/>
    <p:sldId id="301" r:id="rId22"/>
    <p:sldId id="302" r:id="rId23"/>
    <p:sldId id="305" r:id="rId24"/>
    <p:sldId id="306" r:id="rId25"/>
    <p:sldId id="307" r:id="rId26"/>
    <p:sldId id="308" r:id="rId27"/>
    <p:sldId id="309"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indsay Dworman" initials="LD"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396" autoAdjust="0"/>
    <p:restoredTop sz="96433" autoAdjust="0"/>
  </p:normalViewPr>
  <p:slideViewPr>
    <p:cSldViewPr snapToGrid="0">
      <p:cViewPr varScale="1">
        <p:scale>
          <a:sx n="113" d="100"/>
          <a:sy n="113" d="100"/>
        </p:scale>
        <p:origin x="1098" y="9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commentAuthors" Target="commentAuthors.xml"/><Relationship Id="rId35"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1"/>
            <a:fld id="{B84BCCE0-555E-49DA-AD54-E2A8E3DE16EF}" type="datetimeFigureOut">
              <a:rPr lang="en-US" smtClean="0"/>
              <a:pPr rtl="1"/>
              <a:t>10/2/2017</a:t>
            </a:fld>
            <a:endParaRPr lang="ar-S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1"/>
            <a:fld id="{C568F6E5-5E12-4623-90BB-7EC2ED9BF81B}" type="slidenum">
              <a:rPr lang="en-US" smtClean="0"/>
              <a:pPr/>
              <a:t>‹#›</a:t>
            </a:fld>
            <a:endParaRPr lang="ar-SA"/>
          </a:p>
        </p:txBody>
      </p:sp>
    </p:spTree>
    <p:extLst>
      <p:ext uri="{BB962C8B-B14F-4D97-AF65-F5344CB8AC3E}">
        <p14:creationId xmlns:p14="http://schemas.microsoft.com/office/powerpoint/2010/main" val="29225820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wrap="square" numCol="1" anchor="t" anchorCtr="0" compatLnSpc="1">
            <a:prstTxWarp prst="textNoShape">
              <a:avLst/>
            </a:prstTxWarp>
          </a:bodyPr>
          <a:lstStyle/>
          <a:p>
            <a:pPr algn="r" rtl="1" eaLnBrk="1" hangingPunct="1">
              <a:spcBef>
                <a:spcPct val="0"/>
              </a:spcBef>
            </a:pPr>
            <a:r>
              <a:rPr lang="ar-SA" b="1" dirty="0">
                <a:latin typeface="Arial"/>
                <a:cs typeface="Arial"/>
              </a:rPr>
              <a:t>ملاحظة:  هذه شريحة غلاف - فهي ليست جزءاً من الشرائح المرقمة في دليل الميسر. </a:t>
            </a:r>
            <a:r>
              <a:rPr lang="ar-SA" smtClean="0">
                <a:latin typeface="Arial"/>
                <a:cs typeface="Arial"/>
              </a:rPr>
              <a:t> </a:t>
            </a:r>
          </a:p>
          <a:p>
            <a:pPr rtl="1" eaLnBrk="1" hangingPunct="1">
              <a:spcBef>
                <a:spcPct val="0"/>
              </a:spcBef>
            </a:pPr>
            <a:endParaRPr lang="ar-SA" dirty="0"/>
          </a:p>
        </p:txBody>
      </p:sp>
      <p:sp>
        <p:nvSpPr>
          <p:cNvPr id="33796" name="Slide Number Placeholder 3"/>
          <p:cNvSpPr>
            <a:spLocks noGrp="1"/>
          </p:cNvSpPr>
          <p:nvPr>
            <p:ph type="sldNum" sz="quarter" idx="5"/>
          </p:nvPr>
        </p:nvSpPr>
        <p:spPr bwMode="auto">
          <a:noFill/>
          <a:ln>
            <a:miter lim="800000"/>
            <a:headEnd/>
            <a:tailEnd/>
          </a:ln>
        </p:spPr>
        <p:txBody>
          <a:bodyPr/>
          <a:lstStyle/>
          <a:p>
            <a:pPr rtl="1"/>
            <a:fld id="{F92A7E51-C274-4468-BF96-9236C4FF08EC}" type="slidenum">
              <a:rPr lang="en-US">
                <a:solidFill>
                  <a:prstClr val="black"/>
                </a:solidFill>
              </a:rPr>
              <a:pPr/>
              <a:t>1</a:t>
            </a:fld>
            <a:endParaRPr lang="ar-SA">
              <a:solidFill>
                <a:prstClr val="black"/>
              </a:solidFill>
            </a:endParaRPr>
          </a:p>
        </p:txBody>
      </p:sp>
    </p:spTree>
    <p:extLst>
      <p:ext uri="{BB962C8B-B14F-4D97-AF65-F5344CB8AC3E}">
        <p14:creationId xmlns:p14="http://schemas.microsoft.com/office/powerpoint/2010/main" val="15573649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7500" lnSpcReduction="20000"/>
          </a:bodyPr>
          <a:lstStyle/>
          <a:p>
            <a:pPr algn="r" rtl="1"/>
            <a:r>
              <a:rPr lang="ar-SA" b="1" dirty="0">
                <a:latin typeface="Arial"/>
                <a:cs typeface="Arial"/>
              </a:rPr>
              <a:t>**قبل تقديم هذه المواد، قسم المجموعة إلى مجموعات من 3 أو 4 اعتماداً على حجم المجموعة.  اطلب من المجموعة مناقشة السؤال:  ما الذي يجب أن نأخذه في الاعتبار / نكيفه عند العمل مع المراهقات اللاتي نجين من العنف الجنسي؟  كيف نقوم بذلك بالفعل؟  ما الذي لا نفعله؟  ما التحديات؟ ***  أعد المجموعات مرة أخرى إلى المجموعة الكبيرة واطلب منهم مشاركة الأفكار.  ضع هذه الإجابات على لوحة رسم بياني.  ثم تمعن النظر في الشريحة لمعرفة ما المفقود، وما الجديد/ الإضافي في أفكارهم.   </a:t>
            </a:r>
          </a:p>
          <a:p>
            <a:pPr rtl="1"/>
            <a:endParaRPr lang="ar-SA" b="1" baseline="0" dirty="0"/>
          </a:p>
          <a:p>
            <a:pPr algn="r" rtl="1"/>
            <a:r>
              <a:rPr lang="ar-SA" smtClean="0">
                <a:latin typeface="Arial"/>
                <a:cs typeface="Arial"/>
              </a:rPr>
              <a:t>العمل مع المراهقات يمكن أن يكون مخيفاً بعض الشيء بالنسبة لأولئك الذين عملوا مع النساء البالغات في معظم حياتهم المهنية. ففي جوهر إدارة حالة العنف المبني على النوع الاجتماعي مع الناجيات من المراهقات، تكون المبادئ والنظريات والمهارات هي نفسها. فنحن نحافظ على مواقفنا التي تركز على الناجين، مع الاستناد إلى مهاراتنا القوية في التواصل لدعم وتقييم وخدمة/ وضع خطة للسلامة مع الناجيات بشكلٍ فعال. </a:t>
            </a:r>
          </a:p>
          <a:p>
            <a:pPr rtl="1"/>
            <a:endParaRPr lang="ar-SA" baseline="0" dirty="0"/>
          </a:p>
          <a:p>
            <a:pPr algn="r" rtl="1"/>
            <a:r>
              <a:rPr lang="ar-SA" smtClean="0">
                <a:latin typeface="Arial"/>
                <a:cs typeface="Arial"/>
              </a:rPr>
              <a:t>والشيء الوحيد الذي سوف يتغير عند العمل مع الفتيات المراهقات هو طريقة إيصالك، والتي ستحتاج إلى تغييرها على أساس مستوى التطور والوضع الفردي ومدى نضج للفتيات</a:t>
            </a:r>
          </a:p>
          <a:p>
            <a:pPr rtl="1"/>
            <a:endParaRPr lang="ar-SA" baseline="0" dirty="0"/>
          </a:p>
          <a:p>
            <a:pPr algn="r" rtl="1"/>
            <a:r>
              <a:rPr lang="ar-SA" b="1" baseline="0" dirty="0">
                <a:latin typeface="Arial"/>
                <a:cs typeface="Arial"/>
              </a:rPr>
              <a:t>*لاحظ أنه يتم توفير المزيد من المعلومات حول كيفية التواصل مع الناجيات من العنف ودعمهن في مصدر رعاية الأطفال الناجين. إذا لم تكن لدى المشاركين معك هذه المهارات/لم يخضعوا لهذا التدريب، فقد يكون من المفيد إضافة جلسة إضافية على هذه. وتقدم الشريحتان التاليتان بعض المعلومات الأساسية عن ذلك </a:t>
            </a:r>
          </a:p>
          <a:p>
            <a:pPr rtl="1"/>
            <a:endParaRPr lang="ar-SA" sz="1200" b="1" kern="1200" baseline="0" dirty="0">
              <a:solidFill>
                <a:schemeClr val="tx1"/>
              </a:solidFill>
              <a:latin typeface="Arial"/>
              <a:ea typeface="Arial"/>
              <a:cs typeface="Arial"/>
            </a:endParaRPr>
          </a:p>
          <a:p>
            <a:pPr algn="r" rtl="1"/>
            <a:r>
              <a:rPr lang="ar-SA" sz="1200" b="1" kern="1200" baseline="0" dirty="0">
                <a:solidFill>
                  <a:schemeClr val="tx1"/>
                </a:solidFill>
                <a:latin typeface="Arial"/>
                <a:cs typeface="Arial"/>
              </a:rPr>
              <a:t>**قم بتذكير المشاركين بأن الكثير مما تم تسليط الضوء عليه مشمول في المبادئ التوجيهية لرعاية الطفل الناجي والمواد التدريبية.**</a:t>
            </a:r>
          </a:p>
          <a:p>
            <a:pPr rtl="1"/>
            <a:endParaRPr lang="ar-SA" sz="1200" i="1" kern="1200" baseline="0" dirty="0">
              <a:solidFill>
                <a:schemeClr val="tx1"/>
              </a:solidFill>
              <a:latin typeface="Arial"/>
              <a:ea typeface="Arial"/>
              <a:cs typeface="Arial"/>
            </a:endParaRPr>
          </a:p>
          <a:p>
            <a:pPr algn="r" rtl="1"/>
            <a:r>
              <a:rPr lang="ar-SA" sz="1200" b="1" i="1" kern="1200" baseline="0" dirty="0">
                <a:solidFill>
                  <a:schemeClr val="tx1"/>
                </a:solidFill>
                <a:latin typeface="Arial"/>
                <a:cs typeface="Arial"/>
              </a:rPr>
              <a:t>بعض التذكيرات المفيدة التي يمكنك دمجها في برامجك على الفور:</a:t>
            </a:r>
          </a:p>
          <a:p>
            <a:pPr algn="r" rtl="1">
              <a:buFont typeface="Arial" pitchFamily="34" charset="0"/>
              <a:buChar char="•"/>
            </a:pPr>
            <a:r>
              <a:rPr lang="ar-SA" sz="1200" kern="1200" baseline="0" dirty="0">
                <a:solidFill>
                  <a:schemeClr val="tx1"/>
                </a:solidFill>
                <a:latin typeface="Arial"/>
                <a:cs typeface="Arial"/>
              </a:rPr>
              <a:t>  استخدام لغة بسيطة وواضحة. عدم استخدام الكلمات أو المصطلحات أو العبارات المهنية. بعض المنظمات لديها</a:t>
            </a:r>
          </a:p>
          <a:p>
            <a:pPr algn="r" rtl="1"/>
            <a:r>
              <a:rPr lang="ar-SA" sz="1200" kern="1200" baseline="0" dirty="0">
                <a:solidFill>
                  <a:schemeClr val="tx1"/>
                </a:solidFill>
                <a:latin typeface="Arial"/>
                <a:cs typeface="Arial"/>
              </a:rPr>
              <a:t>مواد تواصل مثل أشرطة الفيديو والكتيبات التي تصف خدماتها. وإذا كانت هذه المواد</a:t>
            </a:r>
          </a:p>
          <a:p>
            <a:pPr algn="r" rtl="1"/>
            <a:r>
              <a:rPr lang="ar-SA" sz="1200" kern="1200" baseline="0" dirty="0">
                <a:solidFill>
                  <a:schemeClr val="tx1"/>
                </a:solidFill>
                <a:latin typeface="Arial"/>
                <a:cs typeface="Arial"/>
              </a:rPr>
              <a:t>متاحة، فاستخدمها لعرض فكرة الخدمات الفردية. وإذا لم تكن كذلك، فيمكنك التحدث مع الفتاة باستخدام لغة</a:t>
            </a:r>
          </a:p>
          <a:p>
            <a:pPr algn="r" rtl="1"/>
            <a:r>
              <a:rPr lang="ar-SA" sz="1200" kern="1200" baseline="0" dirty="0">
                <a:solidFill>
                  <a:schemeClr val="tx1"/>
                </a:solidFill>
                <a:latin typeface="Arial"/>
                <a:cs typeface="Arial"/>
              </a:rPr>
              <a:t>بسيطة لوصف الخدمات.</a:t>
            </a:r>
          </a:p>
          <a:p>
            <a:pPr rtl="1"/>
            <a:endParaRPr lang="ar-SA" sz="1200" kern="1200" baseline="0" dirty="0">
              <a:solidFill>
                <a:schemeClr val="tx1"/>
              </a:solidFill>
              <a:latin typeface="Arial"/>
              <a:ea typeface="Arial"/>
              <a:cs typeface="Arial"/>
            </a:endParaRPr>
          </a:p>
          <a:p>
            <a:pPr algn="r" rtl="1">
              <a:buFont typeface="Arial" pitchFamily="34" charset="0"/>
              <a:buChar char="•"/>
            </a:pPr>
            <a:r>
              <a:rPr lang="ar-SA" sz="1200" kern="1200" baseline="0" dirty="0">
                <a:solidFill>
                  <a:schemeClr val="tx1"/>
                </a:solidFill>
                <a:latin typeface="Arial"/>
                <a:cs typeface="Arial"/>
              </a:rPr>
              <a:t>   ضرورة العمل مع الوالدين أو مقدمي الرعاية أو غيرهم من البالغين الموثوق بهم والمسائل التي يثيرها هذا الأمر فيما يتعلق بالسلامة</a:t>
            </a:r>
          </a:p>
          <a:p>
            <a:pPr algn="r" rtl="1"/>
            <a:r>
              <a:rPr lang="ar-SA" sz="1200" kern="1200" baseline="0" dirty="0">
                <a:solidFill>
                  <a:schemeClr val="tx1"/>
                </a:solidFill>
                <a:latin typeface="Arial"/>
                <a:cs typeface="Arial"/>
              </a:rPr>
              <a:t>والسرية.</a:t>
            </a:r>
          </a:p>
          <a:p>
            <a:pPr rtl="1"/>
            <a:endParaRPr lang="ar-SA" sz="1200" kern="1200" baseline="0" dirty="0">
              <a:solidFill>
                <a:schemeClr val="tx1"/>
              </a:solidFill>
              <a:latin typeface="Arial"/>
              <a:ea typeface="Arial"/>
              <a:cs typeface="Arial"/>
            </a:endParaRPr>
          </a:p>
          <a:p>
            <a:pPr algn="r" rtl="1">
              <a:buFont typeface="Arial" pitchFamily="34" charset="0"/>
              <a:buChar char="•"/>
            </a:pPr>
            <a:r>
              <a:rPr lang="ar-SA" sz="1200" kern="1200" baseline="0" dirty="0">
                <a:solidFill>
                  <a:schemeClr val="tx1"/>
                </a:solidFill>
                <a:latin typeface="Arial"/>
                <a:cs typeface="Arial"/>
              </a:rPr>
              <a:t>  وإجراءات الموافقة المطلعة لإشراك فتاة مراهقة في الخدمات أو إحالتها إلى خدمات أخرى</a:t>
            </a:r>
          </a:p>
          <a:p>
            <a:pPr algn="r" rtl="1"/>
            <a:r>
              <a:rPr lang="ar-SA" sz="1200" kern="1200" baseline="0" dirty="0">
                <a:solidFill>
                  <a:schemeClr val="tx1"/>
                </a:solidFill>
                <a:latin typeface="Arial"/>
                <a:cs typeface="Arial"/>
              </a:rPr>
              <a:t>ستكون مختلفة أيضاً عن النساء الراشدات. وستختلف إجراءات الموافقة تبعاً لسن</a:t>
            </a:r>
          </a:p>
          <a:p>
            <a:pPr algn="r" rtl="1"/>
            <a:r>
              <a:rPr lang="ar-SA" sz="1200" kern="1200" baseline="0" dirty="0">
                <a:solidFill>
                  <a:schemeClr val="tx1"/>
                </a:solidFill>
                <a:latin typeface="Arial"/>
                <a:cs typeface="Arial"/>
              </a:rPr>
              <a:t>الفتاة. فإذا كانت الفتاة بين سن 6 و11 سنة، فسوف تحصل على  قبول مطلع - وهو بمثابة موافقة من الفتاة</a:t>
            </a:r>
          </a:p>
          <a:p>
            <a:pPr algn="r" rtl="1"/>
            <a:r>
              <a:rPr lang="ar-SA" sz="1200" kern="1200" baseline="0" dirty="0">
                <a:solidFill>
                  <a:schemeClr val="tx1"/>
                </a:solidFill>
                <a:latin typeface="Arial"/>
                <a:cs typeface="Arial"/>
              </a:rPr>
              <a:t>التي تريد الحصول على الخدمات. سيكون عليك بعد ذلك الحصول على موافقة مطلعة من مقدم الرعاية الخاص بالفتاة. وإذا لم يكن</a:t>
            </a:r>
          </a:p>
          <a:p>
            <a:pPr algn="r" rtl="1"/>
            <a:r>
              <a:rPr lang="ar-SA" sz="1200" kern="1200" baseline="0" dirty="0">
                <a:solidFill>
                  <a:schemeClr val="tx1"/>
                </a:solidFill>
                <a:latin typeface="Arial"/>
                <a:cs typeface="Arial"/>
              </a:rPr>
              <a:t>مقدم الرعاية داعماً أو إذا كان التواصل مع مقدم الرعاية لن يعتبر في مصلحتها المثلى، فيمكن</a:t>
            </a:r>
          </a:p>
          <a:p>
            <a:pPr algn="r" rtl="1"/>
            <a:r>
              <a:rPr lang="ar-SA" sz="1200" kern="1200" baseline="0" dirty="0">
                <a:solidFill>
                  <a:schemeClr val="tx1"/>
                </a:solidFill>
                <a:latin typeface="Arial"/>
                <a:cs typeface="Arial"/>
              </a:rPr>
              <a:t>لشخص بالغ موثوق به أو العامل الاجتماعي المسؤول عن الفتاة تقديم موافقة خطية للخدمات. وتنطبق العملية نفسها على</a:t>
            </a:r>
          </a:p>
          <a:p>
            <a:pPr algn="r" rtl="1"/>
            <a:r>
              <a:rPr lang="ar-SA" sz="1200" kern="1200" baseline="0" dirty="0">
                <a:solidFill>
                  <a:schemeClr val="tx1"/>
                </a:solidFill>
                <a:latin typeface="Arial"/>
                <a:cs typeface="Arial"/>
              </a:rPr>
              <a:t>الفتيات من سن 12 إلى 14 سنة. ومع ذلك، واعتماداً على نضج الفتاة، يمكن إعطاء موافقتها على الخدمات "حسب</a:t>
            </a:r>
          </a:p>
          <a:p>
            <a:pPr algn="r" rtl="1"/>
            <a:r>
              <a:rPr lang="ar-SA" sz="1200" kern="1200" baseline="0" dirty="0">
                <a:solidFill>
                  <a:schemeClr val="tx1"/>
                </a:solidFill>
                <a:latin typeface="Arial"/>
                <a:cs typeface="Arial"/>
              </a:rPr>
              <a:t>التقدير"، مما يعني أنه يمكن وضع وجهات نظرها وآرائها في الاعتبار استناداً إلى عوامل مثل سنها</a:t>
            </a:r>
          </a:p>
          <a:p>
            <a:pPr algn="r" rtl="1"/>
            <a:r>
              <a:rPr lang="ar-SA" sz="1200" kern="1200" baseline="0" dirty="0">
                <a:solidFill>
                  <a:schemeClr val="tx1"/>
                </a:solidFill>
                <a:latin typeface="Arial"/>
                <a:cs typeface="Arial"/>
              </a:rPr>
              <a:t>ومدى نضجها. وبالنسبة للفتيات اللاتي تتراوح أعمارهن بين 15 و17 سنة، يجب الحصول على موافقة  مطلعة  من الفتاة، وإذا أمكن، من</a:t>
            </a:r>
          </a:p>
          <a:p>
            <a:pPr algn="r" rtl="1"/>
            <a:r>
              <a:rPr lang="ar-SA" sz="1200" kern="1200" baseline="0" dirty="0">
                <a:solidFill>
                  <a:schemeClr val="tx1"/>
                </a:solidFill>
                <a:latin typeface="Arial"/>
                <a:cs typeface="Arial"/>
              </a:rPr>
              <a:t>مقدم الرعاية.</a:t>
            </a:r>
          </a:p>
          <a:p>
            <a:pPr rtl="1"/>
            <a:endParaRPr lang="ar-SA" sz="1200" kern="1200" baseline="0" dirty="0">
              <a:solidFill>
                <a:schemeClr val="tx1"/>
              </a:solidFill>
              <a:latin typeface="Arial"/>
              <a:ea typeface="Arial"/>
              <a:cs typeface="Arial"/>
            </a:endParaRPr>
          </a:p>
          <a:p>
            <a:pPr algn="r" rtl="1">
              <a:buFont typeface="Arial" pitchFamily="34" charset="0"/>
              <a:buChar char="•"/>
            </a:pPr>
            <a:r>
              <a:rPr lang="ar-SA" sz="1200" kern="1200" baseline="0" dirty="0">
                <a:solidFill>
                  <a:schemeClr val="tx1"/>
                </a:solidFill>
                <a:latin typeface="Arial"/>
                <a:cs typeface="Arial"/>
              </a:rPr>
              <a:t>  فهم أي قوانين للإبلاغ الإلزامي مطبقة للأطفال في سياقك وكيف تنطبق على</a:t>
            </a:r>
          </a:p>
          <a:p>
            <a:pPr algn="r" rtl="1"/>
            <a:r>
              <a:rPr lang="ar-SA" sz="1200" kern="1200" baseline="0" dirty="0">
                <a:solidFill>
                  <a:schemeClr val="tx1"/>
                </a:solidFill>
                <a:latin typeface="Arial"/>
                <a:cs typeface="Arial"/>
              </a:rPr>
              <a:t>المراهقين وما مخاطر السلامة المحتملة إذا ما تم اتباعها.</a:t>
            </a:r>
          </a:p>
          <a:p>
            <a:pPr rtl="1"/>
            <a:endParaRPr lang="ar-SA" sz="1200" kern="1200" baseline="0" dirty="0">
              <a:solidFill>
                <a:schemeClr val="tx1"/>
              </a:solidFill>
              <a:latin typeface="Arial"/>
              <a:ea typeface="Arial"/>
              <a:cs typeface="Arial"/>
            </a:endParaRPr>
          </a:p>
          <a:p>
            <a:pPr algn="r" rtl="1">
              <a:buFont typeface="Arial" pitchFamily="34" charset="0"/>
              <a:buChar char="•"/>
            </a:pPr>
            <a:r>
              <a:rPr lang="ar-SA" sz="1200" kern="1200" baseline="0" dirty="0">
                <a:solidFill>
                  <a:schemeClr val="tx1"/>
                </a:solidFill>
                <a:latin typeface="Arial"/>
                <a:cs typeface="Arial"/>
              </a:rPr>
              <a:t>  استخدام مبادئ المصلحة المثلى لتوجيه عملية صنع القرار والإجراءات.</a:t>
            </a:r>
          </a:p>
          <a:p>
            <a:pPr algn="r" rtl="1">
              <a:buFont typeface="Arial" pitchFamily="34" charset="0"/>
              <a:buChar char="•"/>
            </a:pPr>
            <a:r>
              <a:rPr lang="ar-SA" sz="1200" kern="1200" baseline="0" dirty="0">
                <a:solidFill>
                  <a:schemeClr val="tx1"/>
                </a:solidFill>
                <a:latin typeface="Arial"/>
                <a:cs typeface="Arial"/>
              </a:rPr>
              <a:t>  الإحالات المناسبة للعمر وقدرة مقدمي الخدمات على العمل مع المراهقات.</a:t>
            </a:r>
          </a:p>
          <a:p>
            <a:pPr algn="r" rtl="1">
              <a:buFont typeface="Arial" pitchFamily="34" charset="0"/>
              <a:buChar char="•"/>
            </a:pPr>
            <a:r>
              <a:rPr lang="ar-SA" sz="1200" kern="1200" baseline="0" dirty="0">
                <a:solidFill>
                  <a:schemeClr val="tx1"/>
                </a:solidFill>
                <a:latin typeface="Arial"/>
                <a:cs typeface="Arial"/>
              </a:rPr>
              <a:t>   إذا كانت الفتيات متزوجات، فستكون هناك حاجة لمناصرتهن أمام الأزواج (إذا لم يكونوا هم المعتدين</a:t>
            </a:r>
          </a:p>
          <a:p>
            <a:pPr algn="r" rtl="1"/>
            <a:r>
              <a:rPr lang="ar-SA" sz="1200" kern="1200" baseline="0" dirty="0">
                <a:solidFill>
                  <a:schemeClr val="tx1"/>
                </a:solidFill>
                <a:latin typeface="Arial"/>
                <a:cs typeface="Arial"/>
              </a:rPr>
              <a:t>ومن الآمن القيام بذلك) للسماح لهن بالوصول إلى الخدمات.</a:t>
            </a:r>
            <a:endParaRPr lang="ar-SA" b="0" baseline="0" dirty="0"/>
          </a:p>
          <a:p>
            <a:pPr rtl="1"/>
            <a:endParaRPr lang="ar-SA" b="1" baseline="0" dirty="0"/>
          </a:p>
          <a:p>
            <a:pPr rtl="1"/>
            <a:endParaRPr lang="ar-SA" b="1" dirty="0"/>
          </a:p>
        </p:txBody>
      </p:sp>
      <p:sp>
        <p:nvSpPr>
          <p:cNvPr id="4" name="Slide Number Placeholder 3"/>
          <p:cNvSpPr>
            <a:spLocks noGrp="1"/>
          </p:cNvSpPr>
          <p:nvPr>
            <p:ph type="sldNum" sz="quarter" idx="10"/>
          </p:nvPr>
        </p:nvSpPr>
        <p:spPr/>
        <p:txBody>
          <a:bodyPr/>
          <a:lstStyle/>
          <a:p>
            <a:pPr rtl="1"/>
            <a:fld id="{C568F6E5-5E12-4623-90BB-7EC2ED9BF81B}" type="slidenum">
              <a:rPr lang="en-US" smtClean="0"/>
              <a:pPr/>
              <a:t>10</a:t>
            </a:fld>
            <a:endParaRPr lang="ar-SA"/>
          </a:p>
        </p:txBody>
      </p:sp>
    </p:spTree>
    <p:extLst>
      <p:ext uri="{BB962C8B-B14F-4D97-AF65-F5344CB8AC3E}">
        <p14:creationId xmlns:p14="http://schemas.microsoft.com/office/powerpoint/2010/main" val="42917952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a:noFill/>
        </p:spPr>
        <p:txBody>
          <a:bodyPr wrap="square" numCol="1" anchor="t" anchorCtr="0" compatLnSpc="1">
            <a:prstTxWarp prst="textNoShape">
              <a:avLst/>
            </a:prstTxWarp>
          </a:bodyPr>
          <a:lstStyle/>
          <a:p>
            <a:pPr algn="r" rtl="1" eaLnBrk="1" hangingPunct="1">
              <a:spcBef>
                <a:spcPct val="0"/>
              </a:spcBef>
            </a:pPr>
            <a:r>
              <a:rPr lang="ar-SA" b="1" dirty="0">
                <a:latin typeface="Arial"/>
                <a:cs typeface="Arial"/>
              </a:rPr>
              <a:t>**راجع الرسائل الأساسية.**</a:t>
            </a:r>
          </a:p>
          <a:p>
            <a:pPr rtl="1" eaLnBrk="1" hangingPunct="1">
              <a:spcBef>
                <a:spcPct val="0"/>
              </a:spcBef>
            </a:pPr>
            <a:endParaRPr lang="ar-SA" dirty="0"/>
          </a:p>
          <a:p>
            <a:pPr algn="r" rtl="1" eaLnBrk="1" hangingPunct="1">
              <a:spcBef>
                <a:spcPct val="0"/>
              </a:spcBef>
            </a:pPr>
            <a:r>
              <a:rPr lang="ar-SA" smtClean="0">
                <a:latin typeface="Arial"/>
                <a:cs typeface="Arial"/>
              </a:rPr>
              <a:t>نشكركم جميعاً على وقتكم واهتمامكم ومشاركتكم. قبل أن ننتهي، أود إتاحة المجال لأية أسئلة أو مخاوف أو أفكار قد تكون لديكم. </a:t>
            </a:r>
          </a:p>
          <a:p>
            <a:pPr rtl="1" eaLnBrk="1" hangingPunct="1">
              <a:spcBef>
                <a:spcPct val="0"/>
              </a:spcBef>
            </a:pPr>
            <a:endParaRPr lang="ar-SA" dirty="0"/>
          </a:p>
          <a:p>
            <a:pPr marL="0" marR="0" indent="0" algn="r" defTabSz="914400" rtl="1" eaLnBrk="1" fontAlgn="auto" latinLnBrk="0" hangingPunct="1">
              <a:lnSpc>
                <a:spcPct val="100000"/>
              </a:lnSpc>
              <a:spcBef>
                <a:spcPts val="0"/>
              </a:spcBef>
              <a:spcAft>
                <a:spcPts val="0"/>
              </a:spcAft>
              <a:buClrTx/>
              <a:buSzTx/>
              <a:buFontTx/>
              <a:buNone/>
              <a:tabLst/>
              <a:defRPr/>
            </a:pPr>
            <a:r>
              <a:rPr lang="ar-SA" smtClean="0">
                <a:latin typeface="Arial"/>
                <a:cs typeface="Arial"/>
              </a:rPr>
              <a:t>*</a:t>
            </a:r>
            <a:r>
              <a:rPr lang="ar-SA" b="1" baseline="0" dirty="0">
                <a:latin typeface="Arial"/>
                <a:cs typeface="Arial"/>
              </a:rPr>
              <a:t>أسئلة تحفيزية، حسب الحاجة: </a:t>
            </a:r>
          </a:p>
          <a:p>
            <a:pPr marL="0" marR="0" indent="0" algn="l" defTabSz="914400" rtl="1" eaLnBrk="1" fontAlgn="auto" latinLnBrk="0" hangingPunct="1">
              <a:lnSpc>
                <a:spcPct val="100000"/>
              </a:lnSpc>
              <a:spcBef>
                <a:spcPts val="0"/>
              </a:spcBef>
              <a:spcAft>
                <a:spcPts val="0"/>
              </a:spcAft>
              <a:buClrTx/>
              <a:buSzTx/>
              <a:buFontTx/>
              <a:buNone/>
              <a:tabLst/>
              <a:defRPr/>
            </a:pPr>
            <a:endParaRPr lang="ar-SA" baseline="0" dirty="0"/>
          </a:p>
          <a:p>
            <a:pPr marL="0" marR="0" indent="0" algn="r" defTabSz="914400" rtl="1" eaLnBrk="1" fontAlgn="auto" latinLnBrk="0" hangingPunct="1">
              <a:lnSpc>
                <a:spcPct val="100000"/>
              </a:lnSpc>
              <a:spcBef>
                <a:spcPts val="0"/>
              </a:spcBef>
              <a:spcAft>
                <a:spcPts val="0"/>
              </a:spcAft>
              <a:buClrTx/>
              <a:buSzTx/>
              <a:buFontTx/>
              <a:buNone/>
              <a:tabLst/>
              <a:defRPr/>
            </a:pPr>
            <a:r>
              <a:rPr lang="ar-SA" smtClean="0">
                <a:latin typeface="Arial"/>
                <a:cs typeface="Arial"/>
              </a:rPr>
              <a:t>- كيف وجدت هذه الجلسة؟ </a:t>
            </a:r>
          </a:p>
          <a:p>
            <a:pPr marL="171450" marR="0" indent="-171450" algn="r" defTabSz="914400" rtl="1" eaLnBrk="1" fontAlgn="auto" latinLnBrk="0" hangingPunct="1">
              <a:lnSpc>
                <a:spcPct val="100000"/>
              </a:lnSpc>
              <a:spcBef>
                <a:spcPts val="0"/>
              </a:spcBef>
              <a:spcAft>
                <a:spcPts val="0"/>
              </a:spcAft>
              <a:buClrTx/>
              <a:buSzTx/>
              <a:buFontTx/>
              <a:buChar char="-"/>
              <a:tabLst/>
              <a:defRPr/>
            </a:pPr>
            <a:r>
              <a:rPr lang="ar-SA" smtClean="0">
                <a:latin typeface="Arial"/>
                <a:cs typeface="Arial"/>
              </a:rPr>
              <a:t>ما الذي كان سهلاً؟ ما الذي كان صعباً؟ </a:t>
            </a:r>
          </a:p>
          <a:p>
            <a:pPr marL="171450" marR="0" indent="-171450" algn="r" defTabSz="914400" rtl="1" eaLnBrk="1" fontAlgn="auto" latinLnBrk="0" hangingPunct="1">
              <a:lnSpc>
                <a:spcPct val="100000"/>
              </a:lnSpc>
              <a:spcBef>
                <a:spcPts val="0"/>
              </a:spcBef>
              <a:spcAft>
                <a:spcPts val="0"/>
              </a:spcAft>
              <a:buClrTx/>
              <a:buSzTx/>
              <a:buFontTx/>
              <a:buChar char="-"/>
              <a:tabLst/>
              <a:defRPr/>
            </a:pPr>
            <a:r>
              <a:rPr lang="ar-SA" smtClean="0">
                <a:latin typeface="Arial"/>
                <a:cs typeface="Arial"/>
              </a:rPr>
              <a:t>ما الذي ترغب في مواصلة التفكير بشأنه لاحقاً؟</a:t>
            </a:r>
            <a:endParaRPr lang="ar-SA" dirty="0"/>
          </a:p>
          <a:p>
            <a:pPr rtl="1" eaLnBrk="1" hangingPunct="1">
              <a:spcBef>
                <a:spcPct val="0"/>
              </a:spcBef>
            </a:pPr>
            <a:endParaRPr lang="ar-SA" dirty="0"/>
          </a:p>
        </p:txBody>
      </p:sp>
      <p:sp>
        <p:nvSpPr>
          <p:cNvPr id="39940" name="Slide Number Placeholder 3"/>
          <p:cNvSpPr>
            <a:spLocks noGrp="1"/>
          </p:cNvSpPr>
          <p:nvPr>
            <p:ph type="sldNum" sz="quarter" idx="5"/>
          </p:nvPr>
        </p:nvSpPr>
        <p:spPr bwMode="auto">
          <a:noFill/>
          <a:ln>
            <a:miter lim="800000"/>
            <a:headEnd/>
            <a:tailEnd/>
          </a:ln>
        </p:spPr>
        <p:txBody>
          <a:bodyPr/>
          <a:lstStyle/>
          <a:p>
            <a:pPr rtl="1"/>
            <a:fld id="{AA054DE3-A126-4268-9767-928E5A89904D}" type="slidenum">
              <a:rPr lang="en-US">
                <a:solidFill>
                  <a:prstClr val="black"/>
                </a:solidFill>
              </a:rPr>
              <a:pPr/>
              <a:t>11</a:t>
            </a:fld>
            <a:endParaRPr lang="ar-SA">
              <a:solidFill>
                <a:prstClr val="black"/>
              </a:solidFill>
            </a:endParaRPr>
          </a:p>
        </p:txBody>
      </p:sp>
    </p:spTree>
    <p:extLst>
      <p:ext uri="{BB962C8B-B14F-4D97-AF65-F5344CB8AC3E}">
        <p14:creationId xmlns:p14="http://schemas.microsoft.com/office/powerpoint/2010/main" val="25054598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 الشرائح 13-25 تغطي المحتوى حول التواصل مع الأطفال والتي قد تكون مفيدة إذا لم يحصل المشاركون على هذا التدريب - ويمكنك إدراج هذا في الوحدة حيثما كان ذلك مناسباً (وفي هذه الحالة ضع في اعتبارك الوقت الذي ستستغرقه الجلسة) أو قم بالترتيب لجلسة إضافية.   احرص على مراجعة الفصل 3 من توجيهات رعاية الأطفال الناجين، وتحديداً الصفحات 61-64.  </a:t>
            </a:r>
            <a:endParaRPr lang="ar-SA" dirty="0"/>
          </a:p>
        </p:txBody>
      </p:sp>
      <p:sp>
        <p:nvSpPr>
          <p:cNvPr id="4" name="Slide Number Placeholder 3"/>
          <p:cNvSpPr>
            <a:spLocks noGrp="1"/>
          </p:cNvSpPr>
          <p:nvPr>
            <p:ph type="sldNum" sz="quarter" idx="10"/>
          </p:nvPr>
        </p:nvSpPr>
        <p:spPr/>
        <p:txBody>
          <a:bodyPr/>
          <a:lstStyle/>
          <a:p>
            <a:pPr rtl="1"/>
            <a:fld id="{C568F6E5-5E12-4623-90BB-7EC2ED9BF81B}" type="slidenum">
              <a:rPr lang="en-US" smtClean="0">
                <a:solidFill>
                  <a:prstClr val="black"/>
                </a:solidFill>
              </a:rPr>
              <a:pPr/>
              <a:t>12</a:t>
            </a:fld>
            <a:endParaRPr lang="ar-SA">
              <a:solidFill>
                <a:prstClr val="black"/>
              </a:solidFill>
            </a:endParaRPr>
          </a:p>
        </p:txBody>
      </p:sp>
    </p:spTree>
    <p:extLst>
      <p:ext uri="{BB962C8B-B14F-4D97-AF65-F5344CB8AC3E}">
        <p14:creationId xmlns:p14="http://schemas.microsoft.com/office/powerpoint/2010/main" val="19749181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r" rtl="1"/>
            <a:r>
              <a:rPr lang="ar-SA" smtClean="0">
                <a:latin typeface="Arial"/>
                <a:cs typeface="Arial"/>
              </a:rPr>
              <a:t>الأطفال الذين تعرضوا للاعتداء الجنسي سوف يأتون إليكم على الأرجح عن طريق مقدم رعاية أو شخص بالغ آخر؛ فنادراً ما يلتمس الأطفال المعتدى عليهم المساعدة من تلقاء أنفسهم. فقد لا يفهم الأطفال ما يحدث لهم أو أنهم قد يواجهون الخوف أو الإحراج أو العار من الاعتداء، مما يؤثر على استعدادهم وقدرتهم على التحدث إلى مقدمي الخدمات. وسوف يؤثر رد فعلك الأولي على إحساسهم بالأمان والاستعداد للحديث، فضلاً عن راحتهم النفسية. إن الاستجابة الإيجابية والداعمة ستساعد الأطفال المعتدى عليهم على الشعور بأنهم أفضل، في حين أن الاستجابة السلبية (مثل عدم تصديق الطفل أو الغضب من الطفل) قد تسبب ضرراً إضافياً</a:t>
            </a:r>
          </a:p>
        </p:txBody>
      </p:sp>
      <p:sp>
        <p:nvSpPr>
          <p:cNvPr id="4" name="Slide Number Placeholder 3"/>
          <p:cNvSpPr>
            <a:spLocks noGrp="1"/>
          </p:cNvSpPr>
          <p:nvPr>
            <p:ph type="sldNum" sz="quarter" idx="10"/>
          </p:nvPr>
        </p:nvSpPr>
        <p:spPr/>
        <p:txBody>
          <a:bodyPr/>
          <a:lstStyle/>
          <a:p>
            <a:pPr rtl="1"/>
            <a:fld id="{C568F6E5-5E12-4623-90BB-7EC2ED9BF81B}" type="slidenum">
              <a:rPr lang="en-US" smtClean="0"/>
              <a:pPr/>
              <a:t>14</a:t>
            </a:fld>
            <a:endParaRPr lang="ar-SA"/>
          </a:p>
        </p:txBody>
      </p:sp>
    </p:spTree>
    <p:extLst>
      <p:ext uri="{BB962C8B-B14F-4D97-AF65-F5344CB8AC3E}">
        <p14:creationId xmlns:p14="http://schemas.microsoft.com/office/powerpoint/2010/main" val="341405202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r" rtl="1"/>
            <a:r>
              <a:rPr lang="ar-SA" smtClean="0">
                <a:latin typeface="Arial"/>
                <a:cs typeface="Arial"/>
              </a:rPr>
              <a:t>يجب أن يطمئن الأطفال إلى أنهم ليسوا على خطأ لما حدث لهم وأنه يتم تصديقهم. فنادراً ما يكذب الأطفال بشأن تعرضهم للاعتداء الجنسي وينبغي لمقدمي الخدمات بذل كل جهد ممكن لتشجيعهم على مشاركة تجربتهم. عبارات الشفاء مثل "أنا أصدقك" و"إنه ليس خطأك" ضرورية للتواصل في بداية الكشف وخلال الرعاية والعلاج. </a:t>
            </a:r>
          </a:p>
          <a:p>
            <a:pPr rtl="1"/>
            <a:endParaRPr lang="ar-SA" dirty="0"/>
          </a:p>
          <a:p>
            <a:pPr algn="r" rtl="1"/>
            <a:r>
              <a:rPr lang="ar-SA" smtClean="0">
                <a:latin typeface="Arial"/>
                <a:cs typeface="Arial"/>
              </a:rPr>
              <a:t>ويحتاج مقدمو الخدمات المباشرة الذين يتواصلون مع الأطفال الناجين إلى إيجاد فرص لإخبارهم بأنهم شجعان للتحدث عن الاعتداء وأنهم غير ملومين لما تعرضوا له. ويلزم على مقدمي الخدمة أن يخبروا الأطفال بأنهم غير مسؤولين عن الاعتداء وأن يؤكدوا أنهم موجودون لمساعدتهم على بدء عملية الشفاء. </a:t>
            </a:r>
          </a:p>
        </p:txBody>
      </p:sp>
      <p:sp>
        <p:nvSpPr>
          <p:cNvPr id="4" name="Slide Number Placeholder 3"/>
          <p:cNvSpPr>
            <a:spLocks noGrp="1"/>
          </p:cNvSpPr>
          <p:nvPr>
            <p:ph type="sldNum" sz="quarter" idx="10"/>
          </p:nvPr>
        </p:nvSpPr>
        <p:spPr/>
        <p:txBody>
          <a:bodyPr/>
          <a:lstStyle/>
          <a:p>
            <a:pPr rtl="1"/>
            <a:fld id="{C568F6E5-5E12-4623-90BB-7EC2ED9BF81B}" type="slidenum">
              <a:rPr lang="en-US" smtClean="0"/>
              <a:pPr/>
              <a:t>15</a:t>
            </a:fld>
            <a:endParaRPr lang="ar-SA"/>
          </a:p>
        </p:txBody>
      </p:sp>
    </p:spTree>
    <p:extLst>
      <p:ext uri="{BB962C8B-B14F-4D97-AF65-F5344CB8AC3E}">
        <p14:creationId xmlns:p14="http://schemas.microsoft.com/office/powerpoint/2010/main" val="38504727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r" rtl="1"/>
            <a:r>
              <a:rPr lang="ar-SA" smtClean="0">
                <a:latin typeface="Arial"/>
                <a:cs typeface="Arial"/>
              </a:rPr>
              <a:t>ينبغي على مقدمي الخدمات مراقبة أي تعاملات قد تزعج أو تزيد من صدمة الطفل. لا تغضب من الطفل، أو تجبره على الإجابة عن سؤال لا يكون مستعداً للإجابة عليه، أو تجبره على التحدث عن الاعتداء الجنسي قبل أن يكون مستعداً، أو أن يكرر قصته من الاعتداء عدة مرات لأشخاص مختلفين. ينبغي على الموظفين محاولة الحد من الأنشطة الرسائل التي تسبب الضيق للطفل. </a:t>
            </a:r>
          </a:p>
        </p:txBody>
      </p:sp>
      <p:sp>
        <p:nvSpPr>
          <p:cNvPr id="4" name="Slide Number Placeholder 3"/>
          <p:cNvSpPr>
            <a:spLocks noGrp="1"/>
          </p:cNvSpPr>
          <p:nvPr>
            <p:ph type="sldNum" sz="quarter" idx="10"/>
          </p:nvPr>
        </p:nvSpPr>
        <p:spPr/>
        <p:txBody>
          <a:bodyPr/>
          <a:lstStyle/>
          <a:p>
            <a:pPr rtl="1"/>
            <a:fld id="{C568F6E5-5E12-4623-90BB-7EC2ED9BF81B}" type="slidenum">
              <a:rPr lang="en-US" smtClean="0"/>
              <a:pPr/>
              <a:t>16</a:t>
            </a:fld>
            <a:endParaRPr lang="ar-SA"/>
          </a:p>
        </p:txBody>
      </p:sp>
    </p:spTree>
    <p:extLst>
      <p:ext uri="{BB962C8B-B14F-4D97-AF65-F5344CB8AC3E}">
        <p14:creationId xmlns:p14="http://schemas.microsoft.com/office/powerpoint/2010/main" val="217888232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r" defTabSz="457200" rtl="1" eaLnBrk="1" fontAlgn="auto" latinLnBrk="0" hangingPunct="1">
              <a:lnSpc>
                <a:spcPct val="100000"/>
              </a:lnSpc>
              <a:spcBef>
                <a:spcPts val="600"/>
              </a:spcBef>
              <a:spcAft>
                <a:spcPts val="0"/>
              </a:spcAft>
              <a:buClrTx/>
              <a:buSzTx/>
              <a:buFont typeface="Arial"/>
              <a:buChar char="•"/>
              <a:tabLst/>
              <a:defRPr/>
            </a:pPr>
            <a:r>
              <a:rPr lang="ar-SA" smtClean="0">
                <a:latin typeface="Arial"/>
                <a:cs typeface="Arial"/>
              </a:rPr>
              <a:t>قم بتقديم المعلومات بلغة يفهمونها، مع تغيير مفرداتك، واستخدام مصطلحات يستخدمها الأطفال من هذا العصر عادة في هذه الثقافة والسياق لوصف النشاط الجنسي والأعضاء التناسلية/ الأجزاء الخاصة، والرجال والنساء، إلخ </a:t>
            </a:r>
            <a:endParaRPr lang="ar-SA" dirty="0"/>
          </a:p>
          <a:p>
            <a:pPr marL="171450" indent="-171450" algn="r" rtl="1">
              <a:spcBef>
                <a:spcPts val="600"/>
              </a:spcBef>
              <a:buFont typeface="Arial"/>
              <a:buChar char="•"/>
            </a:pPr>
            <a:r>
              <a:rPr lang="ar-SA" smtClean="0">
                <a:latin typeface="Arial"/>
                <a:cs typeface="Arial"/>
              </a:rPr>
              <a:t>تأكد من تكييفها مع العمر ومرحلة التطور</a:t>
            </a:r>
          </a:p>
          <a:p>
            <a:pPr marL="171450" indent="-171450" algn="r" rtl="1">
              <a:spcBef>
                <a:spcPts val="600"/>
              </a:spcBef>
              <a:buFont typeface="Arial"/>
              <a:buChar char="•"/>
            </a:pPr>
            <a:r>
              <a:rPr lang="ar-SA" smtClean="0">
                <a:latin typeface="Arial"/>
                <a:cs typeface="Arial"/>
              </a:rPr>
              <a:t>استخدم مجموعة متنوعة من وسائل التواصل، لغة الجسد، الرسومات، اللعب، إلخ</a:t>
            </a:r>
            <a:endParaRPr lang="ar-SA" dirty="0"/>
          </a:p>
          <a:p>
            <a:pPr marL="171450" indent="-171450" algn="r" rtl="1">
              <a:spcBef>
                <a:spcPts val="600"/>
              </a:spcBef>
              <a:buFont typeface="Arial"/>
              <a:buChar char="•"/>
            </a:pPr>
            <a:r>
              <a:rPr lang="ar-SA" smtClean="0">
                <a:latin typeface="Arial"/>
                <a:cs typeface="Arial"/>
              </a:rPr>
              <a:t>سوف تحتاج إلى طرح أسئلة حساسة - لابأس في هذاّ!</a:t>
            </a:r>
          </a:p>
          <a:p>
            <a:pPr marL="171450" indent="-171450" rtl="1">
              <a:spcBef>
                <a:spcPts val="600"/>
              </a:spcBef>
              <a:buFont typeface="Arial"/>
              <a:buChar char="•"/>
            </a:pPr>
            <a:endParaRPr lang="ar-SA" dirty="0"/>
          </a:p>
          <a:p>
            <a:pPr rtl="1"/>
            <a:endParaRPr lang="ar-SA" dirty="0"/>
          </a:p>
        </p:txBody>
      </p:sp>
      <p:sp>
        <p:nvSpPr>
          <p:cNvPr id="4" name="Slide Number Placeholder 3"/>
          <p:cNvSpPr>
            <a:spLocks noGrp="1"/>
          </p:cNvSpPr>
          <p:nvPr>
            <p:ph type="sldNum" sz="quarter" idx="10"/>
          </p:nvPr>
        </p:nvSpPr>
        <p:spPr/>
        <p:txBody>
          <a:bodyPr/>
          <a:lstStyle/>
          <a:p>
            <a:pPr rtl="1"/>
            <a:fld id="{C60A32D9-EA12-BE47-9726-812A7B810CDB}" type="slidenum">
              <a:rPr lang="en-US" smtClean="0">
                <a:solidFill>
                  <a:prstClr val="black"/>
                </a:solidFill>
              </a:rPr>
              <a:pPr/>
              <a:t>17</a:t>
            </a:fld>
            <a:endParaRPr lang="ar-SA">
              <a:solidFill>
                <a:prstClr val="black"/>
              </a:solidFill>
            </a:endParaRPr>
          </a:p>
        </p:txBody>
      </p:sp>
    </p:spTree>
    <p:extLst>
      <p:ext uri="{BB962C8B-B14F-4D97-AF65-F5344CB8AC3E}">
        <p14:creationId xmlns:p14="http://schemas.microsoft.com/office/powerpoint/2010/main" val="80350147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lgn="r" rtl="1">
              <a:spcBef>
                <a:spcPts val="600"/>
              </a:spcBef>
              <a:buFont typeface="Arial"/>
              <a:buChar char="•"/>
            </a:pPr>
            <a:r>
              <a:rPr lang="ar-SA" smtClean="0">
                <a:latin typeface="Arial"/>
                <a:cs typeface="Arial"/>
              </a:rPr>
              <a:t>اشرح الأسئلة التي تتناول مسائل حساسة للمساعدة على تخفيف مخاوف الطفل</a:t>
            </a:r>
          </a:p>
          <a:p>
            <a:pPr marL="171450" indent="-171450" algn="r" rtl="1">
              <a:spcBef>
                <a:spcPts val="600"/>
              </a:spcBef>
              <a:buFont typeface="Arial"/>
              <a:buChar char="•"/>
            </a:pPr>
            <a:r>
              <a:rPr lang="ar-SA" smtClean="0">
                <a:latin typeface="Arial"/>
                <a:cs typeface="Arial"/>
              </a:rPr>
              <a:t>أخبر الطفل أنك تعرف أن هذا صعب وأنه يمكنه الاستمرار ببطء </a:t>
            </a:r>
          </a:p>
          <a:p>
            <a:pPr marL="171450" indent="-171450" algn="r" rtl="1">
              <a:spcBef>
                <a:spcPts val="600"/>
              </a:spcBef>
              <a:buFont typeface="Arial"/>
              <a:buChar char="•"/>
            </a:pPr>
            <a:r>
              <a:rPr lang="ar-SA" smtClean="0">
                <a:latin typeface="Arial"/>
                <a:cs typeface="Arial"/>
              </a:rPr>
              <a:t>اسأل الطفل أسئلة واضحة وبسيطة، مع التركيز على آخر مرة وقع الحادث</a:t>
            </a:r>
          </a:p>
          <a:p>
            <a:pPr rtl="1"/>
            <a:endParaRPr lang="ar-SA" dirty="0"/>
          </a:p>
        </p:txBody>
      </p:sp>
      <p:sp>
        <p:nvSpPr>
          <p:cNvPr id="4" name="Slide Number Placeholder 3"/>
          <p:cNvSpPr>
            <a:spLocks noGrp="1"/>
          </p:cNvSpPr>
          <p:nvPr>
            <p:ph type="sldNum" sz="quarter" idx="10"/>
          </p:nvPr>
        </p:nvSpPr>
        <p:spPr/>
        <p:txBody>
          <a:bodyPr/>
          <a:lstStyle/>
          <a:p>
            <a:pPr rtl="1"/>
            <a:fld id="{C60A32D9-EA12-BE47-9726-812A7B810CDB}" type="slidenum">
              <a:rPr lang="en-US" smtClean="0">
                <a:solidFill>
                  <a:prstClr val="black"/>
                </a:solidFill>
              </a:rPr>
              <a:pPr/>
              <a:t>18</a:t>
            </a:fld>
            <a:endParaRPr lang="ar-SA">
              <a:solidFill>
                <a:prstClr val="black"/>
              </a:solidFill>
            </a:endParaRPr>
          </a:p>
        </p:txBody>
      </p:sp>
    </p:spTree>
    <p:extLst>
      <p:ext uri="{BB962C8B-B14F-4D97-AF65-F5344CB8AC3E}">
        <p14:creationId xmlns:p14="http://schemas.microsoft.com/office/powerpoint/2010/main" val="169924279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rtl="1"/>
            <a:fld id="{C568F6E5-5E12-4623-90BB-7EC2ED9BF81B}" type="slidenum">
              <a:rPr lang="en-US" smtClean="0"/>
              <a:pPr/>
              <a:t>19</a:t>
            </a:fld>
            <a:endParaRPr lang="ar-SA"/>
          </a:p>
        </p:txBody>
      </p:sp>
    </p:spTree>
    <p:extLst>
      <p:ext uri="{BB962C8B-B14F-4D97-AF65-F5344CB8AC3E}">
        <p14:creationId xmlns:p14="http://schemas.microsoft.com/office/powerpoint/2010/main" val="233953723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r" rtl="1"/>
            <a:r>
              <a:rPr lang="ar-SA" smtClean="0">
                <a:latin typeface="Arial"/>
                <a:cs typeface="Arial"/>
              </a:rPr>
              <a:t>اعثر على مساحة آمنة، تكون خاصة، وهادئة وبعيدة عن أي خطر محتمل. قدّم للأطفال الخيار للحصول على شخص بالغ موثوق به أو لا، أثناء تحدثك معهم. لا تجبر أي طفل على التحدث إلى أو أمام أي شخص يبدو أنه لا يثق به. لا تُشرك الشخص المشتبه في اعتدائه على الطفل في المقابلة. أخبر الطفل بالحقيقة–حتى عندما يكون ذلك صعباً عاطفياً. إذا كنت لا تعرف الإجابة على أي سؤال، فأخبر الطفل، "لا أعرف". الصدق والانفتاح يعملان على تنمية الثقة ومساعدة الأطفال على الشعور بالأمان. </a:t>
            </a:r>
          </a:p>
        </p:txBody>
      </p:sp>
      <p:sp>
        <p:nvSpPr>
          <p:cNvPr id="4" name="Slide Number Placeholder 3"/>
          <p:cNvSpPr>
            <a:spLocks noGrp="1"/>
          </p:cNvSpPr>
          <p:nvPr>
            <p:ph type="sldNum" sz="quarter" idx="10"/>
          </p:nvPr>
        </p:nvSpPr>
        <p:spPr/>
        <p:txBody>
          <a:bodyPr/>
          <a:lstStyle/>
          <a:p>
            <a:pPr rtl="1"/>
            <a:fld id="{C568F6E5-5E12-4623-90BB-7EC2ED9BF81B}" type="slidenum">
              <a:rPr lang="en-US" smtClean="0"/>
              <a:pPr/>
              <a:t>20</a:t>
            </a:fld>
            <a:endParaRPr lang="ar-SA"/>
          </a:p>
        </p:txBody>
      </p:sp>
    </p:spTree>
    <p:extLst>
      <p:ext uri="{BB962C8B-B14F-4D97-AF65-F5344CB8AC3E}">
        <p14:creationId xmlns:p14="http://schemas.microsoft.com/office/powerpoint/2010/main" val="37323121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wrap="square" numCol="1" anchor="t" anchorCtr="0" compatLnSpc="1">
            <a:prstTxWarp prst="textNoShape">
              <a:avLst/>
            </a:prstTxWarp>
          </a:bodyPr>
          <a:lstStyle/>
          <a:p>
            <a:pPr algn="r" rtl="1"/>
            <a:r>
              <a:rPr lang="ar-SA" sz="1200" b="1" kern="1200" dirty="0">
                <a:solidFill>
                  <a:schemeClr val="tx1"/>
                </a:solidFill>
                <a:effectLst/>
                <a:latin typeface="Arial"/>
                <a:cs typeface="Arial"/>
              </a:rPr>
              <a:t>نظرة عامة - الوحدة 15ج: استجابات إدارة الحالات للعنف الجنسي ضد النساء  والفتيات</a:t>
            </a:r>
            <a:endParaRPr lang="ar-SA" sz="1200" b="1" kern="1200" baseline="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 </a:t>
            </a:r>
          </a:p>
          <a:p>
            <a:pPr algn="r" rtl="1"/>
            <a:r>
              <a:rPr lang="ar-SA" sz="1200" b="1" kern="1200" dirty="0">
                <a:solidFill>
                  <a:schemeClr val="tx1"/>
                </a:solidFill>
                <a:effectLst/>
                <a:latin typeface="Arial"/>
                <a:cs typeface="Arial"/>
              </a:rPr>
              <a:t>أهداف التعلم</a:t>
            </a:r>
          </a:p>
          <a:p>
            <a:pPr rtl="1"/>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فهم مدى عواقب العنف الجنسي على النساء والفتيات المراهقات وما الاحتياجات الأساسية </a:t>
            </a:r>
          </a:p>
          <a:p>
            <a:pPr marL="171450" lvl="0" indent="-171450" algn="r" rtl="1">
              <a:buFont typeface="Arial" charset="0"/>
              <a:buChar char="•"/>
            </a:pPr>
            <a:r>
              <a:rPr lang="ar-SA" sz="1200" kern="1200" baseline="0" dirty="0">
                <a:solidFill>
                  <a:schemeClr val="tx1"/>
                </a:solidFill>
                <a:effectLst/>
                <a:latin typeface="Arial"/>
                <a:cs typeface="Arial"/>
              </a:rPr>
              <a:t>تعلم ردود الفعل الشائعة التي قد تكون لدى الناجية تجاه تجربة العنف الجنسي</a:t>
            </a:r>
          </a:p>
          <a:p>
            <a:pPr marL="171450" lvl="0" indent="-171450" algn="r" rtl="1">
              <a:buFont typeface="Arial" charset="0"/>
              <a:buChar char="•"/>
            </a:pPr>
            <a:r>
              <a:rPr lang="ar-SA" sz="1200" kern="1200" baseline="0" dirty="0">
                <a:solidFill>
                  <a:schemeClr val="tx1"/>
                </a:solidFill>
                <a:effectLst/>
                <a:latin typeface="Arial"/>
                <a:cs typeface="Arial"/>
              </a:rPr>
              <a:t>تحديد الرسائل الرئيسية التي يمكن تقديمها للناجيات من العنف الجنسي لمساعدتهن على الشفاء والتعافي</a:t>
            </a:r>
          </a:p>
          <a:p>
            <a:pPr marL="171450" lvl="0" indent="-171450" algn="r" rtl="1">
              <a:buFont typeface="Arial" charset="0"/>
              <a:buChar char="•"/>
            </a:pPr>
            <a:r>
              <a:rPr lang="ar-SA" sz="1200" kern="1200" dirty="0">
                <a:solidFill>
                  <a:schemeClr val="tx1"/>
                </a:solidFill>
                <a:effectLst/>
                <a:latin typeface="Arial"/>
                <a:cs typeface="Arial"/>
              </a:rPr>
              <a:t>تحديد التعديلات للعمل مع الناجيات المراهقات</a:t>
            </a:r>
            <a:endParaRPr lang="ar-SA" sz="1200" kern="1200" dirty="0">
              <a:solidFill>
                <a:schemeClr val="tx1"/>
              </a:solidFill>
              <a:effectLst/>
              <a:latin typeface="Arial"/>
              <a:ea typeface="Arial"/>
              <a:cs typeface="Arial"/>
            </a:endParaRPr>
          </a:p>
          <a:p>
            <a:pPr rtl="1"/>
            <a:endParaRPr lang="ar-SA" sz="1200" b="1"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المدة</a:t>
            </a:r>
            <a:r>
              <a:rPr lang="ar-SA" sz="1200" b="0" kern="1200" dirty="0">
                <a:solidFill>
                  <a:schemeClr val="tx1"/>
                </a:solidFill>
                <a:effectLst/>
                <a:latin typeface="Arial"/>
                <a:cs typeface="Arial"/>
              </a:rPr>
              <a:t>: 45 دقيقة (سوف تحتاج إلى إضافة 30-45 دقيقة إذا قمت بتضمين محتوى حول التواصل مع الناجيات من الأطفال)</a:t>
            </a:r>
            <a:endParaRPr lang="ar-SA" sz="1200" kern="1200" dirty="0">
              <a:solidFill>
                <a:schemeClr val="tx1"/>
              </a:solidFill>
              <a:effectLst/>
              <a:latin typeface="Arial"/>
              <a:ea typeface="Arial"/>
              <a:cs typeface="Arial"/>
            </a:endParaRPr>
          </a:p>
          <a:p>
            <a:pPr rtl="1"/>
            <a:endParaRPr lang="ar-SA" sz="1200" b="1"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المواد</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النشرة 15ج.1 – ردود الفعل المشتركة تجاه العنف الجنسي (واحدة لكل مشاركة)</a:t>
            </a:r>
          </a:p>
          <a:p>
            <a:pPr marL="171450" lvl="0" indent="-171450" algn="r" rtl="1">
              <a:buFont typeface="Arial" charset="0"/>
              <a:buChar char="•"/>
            </a:pPr>
            <a:r>
              <a:rPr lang="ar-SA" sz="1200" kern="1200" dirty="0">
                <a:solidFill>
                  <a:schemeClr val="tx1"/>
                </a:solidFill>
                <a:effectLst/>
                <a:latin typeface="Arial"/>
                <a:cs typeface="Arial"/>
              </a:rPr>
              <a:t>النشرة 15ج.2 – الرسائل الرئيسية لمشاركتها مع الناجيات من العنف الجنسي (واحدة لكل مشاركة) </a:t>
            </a:r>
          </a:p>
          <a:p>
            <a:pPr marL="171450" lvl="0" indent="-171450" rtl="1">
              <a:buFont typeface="Arial" charset="0"/>
              <a:buChar char="•"/>
            </a:pPr>
            <a:endParaRPr lang="ar-SA" sz="1200" kern="1200" baseline="0" dirty="0">
              <a:solidFill>
                <a:schemeClr val="tx1"/>
              </a:solidFill>
              <a:effectLst/>
              <a:latin typeface="Arial"/>
              <a:ea typeface="Arial"/>
              <a:cs typeface="Arial"/>
            </a:endParaRPr>
          </a:p>
          <a:p>
            <a:pPr marL="0" indent="0" algn="r" rtl="1">
              <a:buFont typeface="Arial" charset="0"/>
              <a:buNone/>
            </a:pPr>
            <a:r>
              <a:rPr lang="ar-SA" smtClean="0">
                <a:latin typeface="Arial"/>
                <a:cs typeface="Arial"/>
              </a:rPr>
              <a:t> </a:t>
            </a:r>
            <a:r>
              <a:rPr lang="ar-SA" sz="1200" kern="1200" dirty="0">
                <a:solidFill>
                  <a:schemeClr val="tx1"/>
                </a:solidFill>
                <a:effectLst/>
                <a:latin typeface="Arial"/>
                <a:cs typeface="Arial"/>
              </a:rPr>
              <a:t> </a:t>
            </a:r>
            <a:r>
              <a:rPr lang="ar-SA" sz="1200" b="1" kern="1200" dirty="0">
                <a:solidFill>
                  <a:schemeClr val="tx1"/>
                </a:solidFill>
                <a:effectLst/>
                <a:latin typeface="Arial"/>
                <a:cs typeface="Arial"/>
              </a:rPr>
              <a:t>التحضير</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طباعة النشرات </a:t>
            </a:r>
          </a:p>
          <a:p>
            <a:pPr marL="171450" lvl="0" indent="-171450" algn="r" rtl="1">
              <a:buFont typeface="Arial" charset="0"/>
              <a:buChar char="•"/>
            </a:pPr>
            <a:r>
              <a:rPr lang="ar-SA" sz="1200" kern="1200" dirty="0">
                <a:solidFill>
                  <a:schemeClr val="tx1"/>
                </a:solidFill>
                <a:effectLst/>
                <a:latin typeface="Arial"/>
                <a:cs typeface="Arial"/>
              </a:rPr>
              <a:t>ترتيب الغرفة </a:t>
            </a:r>
          </a:p>
          <a:p>
            <a:pPr marL="171450" lvl="0" indent="-171450" algn="r" rtl="1">
              <a:buFont typeface="Arial" charset="0"/>
              <a:buChar char="•"/>
            </a:pPr>
            <a:r>
              <a:rPr lang="ar-SA" sz="1200" kern="1200" dirty="0">
                <a:solidFill>
                  <a:schemeClr val="tx1"/>
                </a:solidFill>
                <a:effectLst/>
                <a:latin typeface="Arial"/>
                <a:cs typeface="Arial"/>
              </a:rPr>
              <a:t>مراجعة الشرائح وملاحظات المقدم</a:t>
            </a:r>
          </a:p>
          <a:p>
            <a:pPr marL="0" indent="0" algn="r" rtl="1">
              <a:buFont typeface="Arial" charset="0"/>
              <a:buNone/>
            </a:pPr>
            <a:r>
              <a:rPr lang="ar-SA" sz="1200" kern="1200" dirty="0">
                <a:solidFill>
                  <a:schemeClr val="tx1"/>
                </a:solidFill>
                <a:effectLst/>
                <a:latin typeface="Arial"/>
                <a:cs typeface="Arial"/>
              </a:rPr>
              <a:t> </a:t>
            </a:r>
          </a:p>
          <a:p>
            <a:pPr algn="r" rtl="1"/>
            <a:r>
              <a:rPr lang="ar-SA" sz="1200" b="1" kern="1200" dirty="0">
                <a:solidFill>
                  <a:schemeClr val="tx1"/>
                </a:solidFill>
                <a:effectLst/>
                <a:latin typeface="Arial"/>
                <a:cs typeface="Arial"/>
              </a:rPr>
              <a:t>الإطار</a:t>
            </a:r>
            <a:endParaRPr lang="ar-SA" sz="1200" kern="1200" dirty="0">
              <a:solidFill>
                <a:schemeClr val="tx1"/>
              </a:solidFill>
              <a:effectLst/>
              <a:latin typeface="Arial"/>
              <a:ea typeface="Arial"/>
              <a:cs typeface="Arial"/>
            </a:endParaRPr>
          </a:p>
          <a:p>
            <a:pPr rtl="1"/>
            <a:endParaRPr lang="ar-SA" sz="1200" b="0" kern="1200" dirty="0">
              <a:solidFill>
                <a:schemeClr val="tx1"/>
              </a:solidFill>
              <a:effectLst/>
              <a:latin typeface="Arial"/>
              <a:ea typeface="Arial"/>
              <a:cs typeface="Arial"/>
            </a:endParaRPr>
          </a:p>
          <a:p>
            <a:pPr algn="r" rtl="1"/>
            <a:r>
              <a:rPr lang="ar-SA" sz="1200" kern="1200" baseline="0" dirty="0">
                <a:solidFill>
                  <a:schemeClr val="tx1"/>
                </a:solidFill>
                <a:effectLst/>
                <a:latin typeface="Arial"/>
                <a:cs typeface="Arial"/>
              </a:rPr>
              <a:t>5</a:t>
            </a:r>
            <a:r>
              <a:rPr lang="ar-SA" smtClean="0">
                <a:latin typeface="Arial"/>
                <a:cs typeface="Arial"/>
              </a:rPr>
              <a:t> </a:t>
            </a:r>
            <a:r>
              <a:rPr lang="ar-SA" sz="1200" kern="1200" baseline="0" dirty="0">
                <a:solidFill>
                  <a:schemeClr val="tx1"/>
                </a:solidFill>
                <a:effectLst/>
                <a:latin typeface="Arial"/>
                <a:cs typeface="Arial"/>
              </a:rPr>
              <a:t>دقائق - </a:t>
            </a:r>
            <a:r>
              <a:rPr lang="ar-SA" sz="1200" kern="1200" dirty="0">
                <a:solidFill>
                  <a:schemeClr val="tx1"/>
                </a:solidFill>
                <a:effectLst/>
                <a:latin typeface="Arial"/>
                <a:cs typeface="Arial"/>
              </a:rPr>
              <a:t>الأهداف والمقدمة (1-2)</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10</a:t>
            </a:r>
            <a:r>
              <a:rPr lang="ar-SA" smtClean="0">
                <a:latin typeface="Arial"/>
                <a:cs typeface="Arial"/>
              </a:rPr>
              <a:t> </a:t>
            </a:r>
            <a:r>
              <a:rPr lang="ar-SA" sz="1200" kern="1200" baseline="0" dirty="0">
                <a:solidFill>
                  <a:schemeClr val="tx1"/>
                </a:solidFill>
                <a:effectLst/>
                <a:latin typeface="Arial"/>
                <a:cs typeface="Arial"/>
              </a:rPr>
              <a:t>دقائق – ردود الفعل الشائعة والاحتياجات الأساسية (3-5)</a:t>
            </a:r>
            <a:endParaRPr lang="ar-SA" sz="1200" kern="1200" dirty="0">
              <a:solidFill>
                <a:schemeClr val="tx1"/>
              </a:solidFill>
              <a:effectLst/>
              <a:latin typeface="Arial"/>
              <a:ea typeface="Arial"/>
              <a:cs typeface="Arial"/>
            </a:endParaRPr>
          </a:p>
          <a:p>
            <a:pPr algn="r" rtl="1"/>
            <a:r>
              <a:rPr lang="ar-SA" sz="1200" kern="1200" baseline="0" dirty="0">
                <a:solidFill>
                  <a:schemeClr val="tx1"/>
                </a:solidFill>
                <a:effectLst/>
                <a:latin typeface="Arial"/>
                <a:cs typeface="Arial"/>
              </a:rPr>
              <a:t>15</a:t>
            </a:r>
            <a:r>
              <a:rPr lang="ar-SA" smtClean="0">
                <a:latin typeface="Arial"/>
                <a:cs typeface="Arial"/>
              </a:rPr>
              <a:t> </a:t>
            </a:r>
            <a:r>
              <a:rPr lang="ar-SA" sz="1200" kern="1200" baseline="0" dirty="0">
                <a:solidFill>
                  <a:schemeClr val="tx1"/>
                </a:solidFill>
                <a:effectLst/>
                <a:latin typeface="Arial"/>
                <a:cs typeface="Arial"/>
              </a:rPr>
              <a:t>دقيقة - الرسائل الرئيسية لناجيات العنف الجنسي (6-8)</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10</a:t>
            </a:r>
            <a:r>
              <a:rPr lang="ar-SA" smtClean="0">
                <a:latin typeface="Arial"/>
                <a:cs typeface="Arial"/>
              </a:rPr>
              <a:t> </a:t>
            </a:r>
            <a:r>
              <a:rPr lang="ar-SA" sz="1200" kern="1200" baseline="0" dirty="0">
                <a:solidFill>
                  <a:schemeClr val="tx1"/>
                </a:solidFill>
                <a:effectLst/>
                <a:latin typeface="Arial"/>
                <a:cs typeface="Arial"/>
              </a:rPr>
              <a:t>دقائق - الناجيات المراهقات من العنف الجنسي (8-9) </a:t>
            </a:r>
          </a:p>
          <a:p>
            <a:pPr algn="r" rtl="1"/>
            <a:r>
              <a:rPr lang="ar-SA" sz="1200" kern="1200" baseline="0" dirty="0">
                <a:solidFill>
                  <a:schemeClr val="tx1"/>
                </a:solidFill>
                <a:effectLst/>
                <a:latin typeface="Arial"/>
                <a:cs typeface="Arial"/>
              </a:rPr>
              <a:t>30-45 – محتوى خياري حول التواصل مع الناجيات من الأطفال (11-25)</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5</a:t>
            </a:r>
            <a:r>
              <a:rPr lang="ar-SA" smtClean="0">
                <a:latin typeface="Arial"/>
                <a:cs typeface="Arial"/>
              </a:rPr>
              <a:t> </a:t>
            </a:r>
            <a:r>
              <a:rPr lang="ar-SA" sz="1200" kern="1200" baseline="0" dirty="0">
                <a:solidFill>
                  <a:schemeClr val="tx1"/>
                </a:solidFill>
                <a:effectLst/>
                <a:latin typeface="Arial"/>
                <a:cs typeface="Arial"/>
              </a:rPr>
              <a:t>دقائق - </a:t>
            </a:r>
            <a:r>
              <a:rPr lang="ar-SA" sz="1200" kern="1200" dirty="0">
                <a:solidFill>
                  <a:schemeClr val="tx1"/>
                </a:solidFill>
                <a:effectLst/>
                <a:latin typeface="Arial"/>
                <a:cs typeface="Arial"/>
              </a:rPr>
              <a:t>الإنهاء (10)</a:t>
            </a:r>
            <a:endParaRPr lang="ar-SA" sz="1200" kern="1200" dirty="0">
              <a:solidFill>
                <a:schemeClr val="tx1"/>
              </a:solidFill>
              <a:effectLst/>
              <a:latin typeface="Arial"/>
              <a:ea typeface="Arial"/>
              <a:cs typeface="Arial"/>
            </a:endParaRPr>
          </a:p>
          <a:p>
            <a:pPr rtl="1"/>
            <a:endParaRPr lang="ar-SA" sz="1200" b="0"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الملاحظات الفنية</a:t>
            </a:r>
          </a:p>
          <a:p>
            <a:pPr rtl="1"/>
            <a:endParaRPr lang="ar-SA" sz="1200"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استخدام هذه الوحدة</a:t>
            </a:r>
            <a:endParaRPr lang="ar-SA" sz="1200" kern="1200" dirty="0">
              <a:solidFill>
                <a:schemeClr val="tx1"/>
              </a:solidFill>
              <a:effectLst/>
              <a:latin typeface="Arial"/>
              <a:ea typeface="Arial"/>
              <a:cs typeface="Arial"/>
            </a:endParaRPr>
          </a:p>
          <a:p>
            <a:pPr algn="r" rtl="1"/>
            <a:r>
              <a:rPr lang="ar-SA" sz="1200" kern="1200" baseline="0" dirty="0">
                <a:solidFill>
                  <a:schemeClr val="tx1"/>
                </a:solidFill>
                <a:latin typeface="Arial"/>
                <a:cs typeface="Arial"/>
              </a:rPr>
              <a:t>تاريخياً في الأوضاع الإنسانية، غالباً ما يتم إعداد خدمات إدارة حالة العنف المبني على النوع من البداية للرد على حالات العنف الجنسي التي ترتبط مباشرة بالنزاع والتشريد. وكثيراً ما تكون الاستجابة لهذه الحوادث بمثابة نقطة الدخول للاستجابة لأنواع أخرى من العنف المبني على النوع الاجتماعي الذي تتعرض له النساء والفتيات. هذه الوحدة</a:t>
            </a:r>
          </a:p>
          <a:p>
            <a:pPr algn="r" rtl="1"/>
            <a:r>
              <a:rPr lang="ar-SA" sz="1200" kern="1200" baseline="0" dirty="0">
                <a:solidFill>
                  <a:schemeClr val="tx1"/>
                </a:solidFill>
                <a:latin typeface="Arial"/>
                <a:cs typeface="Arial"/>
              </a:rPr>
              <a:t>تستند إلى المبادئ التوجيهية لإدارة الحالة المقدمة في الوحدات السابقة، مع التركيز بشكل أكثر تحديداً على أثر العنف الجنسي على النساء والمراهقات، والاستجابات الصحية والنفسية الاجتماعية الرئيسية. يتم أيضاً تضمين مناقشة حول التعديلات الرئيسية التي يحتاج العاملين الاجتماعيين إلى التفكير فيها بتمعن مع الفتيات المراهقات الناجيات من العنف الجنسي.</a:t>
            </a:r>
          </a:p>
          <a:p>
            <a:pPr rtl="1"/>
            <a:endParaRPr lang="ar-SA" dirty="0"/>
          </a:p>
          <a:p>
            <a:pPr algn="r" rtl="1"/>
            <a:r>
              <a:rPr lang="ar-SA" sz="1200" b="1" kern="1200" baseline="0" dirty="0">
                <a:solidFill>
                  <a:schemeClr val="tx1"/>
                </a:solidFill>
                <a:latin typeface="Arial"/>
                <a:cs typeface="Arial"/>
              </a:rPr>
              <a:t>معرفة الميّسر</a:t>
            </a:r>
          </a:p>
          <a:p>
            <a:pPr algn="r" rtl="1"/>
            <a:r>
              <a:rPr lang="ar-SA" sz="1200" kern="1200" baseline="0" dirty="0">
                <a:solidFill>
                  <a:schemeClr val="tx1"/>
                </a:solidFill>
                <a:latin typeface="Arial"/>
                <a:cs typeface="Arial"/>
              </a:rPr>
              <a:t>ينبغي أن يعرف الميسرون مدى الاحتياجات الصحية والنفسية والاجتماعية واحتياجات السلامة وغيرها من الاحتياجات التي قد تكون لدى النساء أو الفتيات الناجيات من العنف الجنسي. ويشمل هذا معرفة ردود الفعل الشائعة التي قد تكون لدى الناجيات. ويجب أن يكون لدى الميسر أيضاً معرفة مفصلة حول الاستجابات الصحية الرئيسية - أي ما قد يلزم من رعاية طبية وكيفية تحديد</a:t>
            </a:r>
          </a:p>
          <a:p>
            <a:pPr algn="r" rtl="1"/>
            <a:r>
              <a:rPr lang="ar-SA" sz="1200" kern="1200" baseline="0" dirty="0">
                <a:solidFill>
                  <a:schemeClr val="tx1"/>
                </a:solidFill>
                <a:latin typeface="Arial"/>
                <a:cs typeface="Arial"/>
              </a:rPr>
              <a:t>إذا ما كانت هناك حاجة طارئة للإحالة للرعاية الطبية. وأخيراً، ينبغي على الميسر أن يعرف الرسائل الرئيسية التي يمكن أن يقدمها المساعد إلى الناجية من العنف الجنسي والتي قد تساعد في شفائها وتعافيها.</a:t>
            </a:r>
          </a:p>
          <a:p>
            <a:pPr rtl="1"/>
            <a:endParaRPr lang="ar-SA" sz="1200" kern="1200" baseline="0" dirty="0">
              <a:solidFill>
                <a:schemeClr val="tx1"/>
              </a:solidFill>
              <a:latin typeface="Arial"/>
              <a:ea typeface="Arial"/>
              <a:cs typeface="Arial"/>
            </a:endParaRPr>
          </a:p>
          <a:p>
            <a:pPr algn="r" rtl="1"/>
            <a:r>
              <a:rPr lang="ar-SA" sz="1200" b="1" kern="1200" baseline="0" dirty="0">
                <a:solidFill>
                  <a:schemeClr val="tx1"/>
                </a:solidFill>
                <a:latin typeface="Arial"/>
                <a:cs typeface="Arial"/>
              </a:rPr>
              <a:t>الرسائل الرئيسية</a:t>
            </a:r>
          </a:p>
          <a:p>
            <a:pPr algn="r" rtl="1"/>
            <a:r>
              <a:rPr lang="ar-SA" sz="1200" kern="1200" baseline="0" dirty="0">
                <a:solidFill>
                  <a:schemeClr val="tx1"/>
                </a:solidFill>
                <a:latin typeface="Arial"/>
                <a:cs typeface="Arial"/>
              </a:rPr>
              <a:t>• العنف الجنسي هو أي عمل جنسي يكون بالإجبار، بما في ذلك إرغام شخص ما على فعل شيء لا يريد القيام به أو عندما لا يريد ذلك. وهناك أشكال عديدة من العنف الجنسي، بما في ذلك التحرش الجنسي، والاستغلال الجنسي، واللمس القسري أو غير المرغوب فيه، ومحاولة الاغتصاب والاغتصاب. وللعنف الجنسي عواقب وخيمة على المدى الطويل على صحة المرأة البدنية والجنسية والإنجابية والصحة العقلية. وهي تجربة مؤلمة تمثل انتهاكاً عميقاً للناجيات.</a:t>
            </a:r>
          </a:p>
          <a:p>
            <a:pPr rtl="1"/>
            <a:endParaRPr lang="ar-SA" sz="1200" kern="1200" baseline="0" dirty="0">
              <a:solidFill>
                <a:schemeClr val="tx1"/>
              </a:solidFill>
              <a:latin typeface="Arial"/>
              <a:ea typeface="Arial"/>
              <a:cs typeface="Arial"/>
            </a:endParaRPr>
          </a:p>
          <a:p>
            <a:pPr algn="r" rtl="1"/>
            <a:r>
              <a:rPr lang="ar-SA" sz="1200" kern="1200" baseline="0" dirty="0">
                <a:solidFill>
                  <a:schemeClr val="tx1"/>
                </a:solidFill>
                <a:latin typeface="Arial"/>
                <a:cs typeface="Arial"/>
              </a:rPr>
              <a:t>• في حالات العنف الجنسي للنساء والفتيات، تتعلق الشواغل الصحية الأولية بحوادث الاغتصاب أو الاعتداء الجنسي أو أشكال الاعتداء البدني غير الجنسي التي قد تؤدي إلى إصابات حادة وألم ونزيف. وقد تتعرض النساء والفتيات لخطر الإصابة بفيروس نقص المناعة البشرية/الإصابات المنقولة بالاتصال الجنسي والحمل غير المرغوب به والإصابات. وتشمل الخدمات الصحية التي ينبغي أن تكون متاحة استجابةً لحالات لاغتصاب والاعتداء الجنسي أدوية لمنع فيروس نقص المناعة البشرية، ووسائل منع الحمل في حالات الطوارئ، والاختبارات والعلاج للأمراض التي تنتقل عن طريق الاتصال الجنسي، وعلاج الإصابات أو الجروح. وتكون بعض من هذه حساسة لعامل الوقت.</a:t>
            </a:r>
          </a:p>
          <a:p>
            <a:pPr rtl="1"/>
            <a:endParaRPr lang="ar-SA" sz="1200" kern="1200" baseline="0" dirty="0">
              <a:solidFill>
                <a:schemeClr val="tx1"/>
              </a:solidFill>
              <a:latin typeface="Arial"/>
              <a:ea typeface="Arial"/>
              <a:cs typeface="Arial"/>
            </a:endParaRPr>
          </a:p>
          <a:p>
            <a:pPr algn="r" rtl="1"/>
            <a:r>
              <a:rPr lang="ar-SA" sz="1200" kern="1200" baseline="0" dirty="0">
                <a:solidFill>
                  <a:schemeClr val="tx1"/>
                </a:solidFill>
                <a:latin typeface="Arial"/>
                <a:cs typeface="Arial"/>
              </a:rPr>
              <a:t>• تبدأ العوائق التي تعترض حصول الناجيات من العنف الجنسي على الرعاية بالأسباب العديدة وراء عدم رغبتهن في الكشف عن تجربتهن مع شخص آخر أو مقدم خدمة. وتتضمن العوائق الأخرى: نقص وسائل النقل والافتقار إلى المال لدفع تكاليف الخدمات أو النقل للوصول إلى الخدمات، ونقص رعاية الأطفال، ونقص الوعي</a:t>
            </a:r>
          </a:p>
          <a:p>
            <a:pPr algn="r" rtl="1"/>
            <a:r>
              <a:rPr lang="ar-SA" sz="1200" kern="1200" baseline="0" dirty="0">
                <a:solidFill>
                  <a:schemeClr val="tx1"/>
                </a:solidFill>
                <a:latin typeface="Arial"/>
                <a:cs typeface="Arial"/>
              </a:rPr>
              <a:t>بالخدمات والعزلة.</a:t>
            </a:r>
          </a:p>
          <a:p>
            <a:pPr rtl="1"/>
            <a:endParaRPr lang="ar-SA" sz="1200" kern="1200" baseline="0" dirty="0">
              <a:solidFill>
                <a:schemeClr val="tx1"/>
              </a:solidFill>
              <a:latin typeface="Arial"/>
              <a:ea typeface="Arial"/>
              <a:cs typeface="Arial"/>
            </a:endParaRPr>
          </a:p>
          <a:p>
            <a:pPr algn="r" rtl="1"/>
            <a:r>
              <a:rPr lang="ar-SA" sz="1200" kern="1200" baseline="0" dirty="0">
                <a:solidFill>
                  <a:schemeClr val="tx1"/>
                </a:solidFill>
                <a:latin typeface="Arial"/>
                <a:cs typeface="Arial"/>
              </a:rPr>
              <a:t>• تشمل الاستجابات الرئيسية للعنف الجنسي ما يلي: توفير المعلومات عن الخدمات الصحية وتيسير الحصول عليها؛ توفير الدعم النفسي والاجتماعي الذي يتضمن إيصال رسائل مهمة إلى الشخص حول ما هو العنف الجنسي، ولماذا يحدث، وردود الفعل الشائعة أو المشاعر التي قد تكون لدى الناجيات نتيجة</a:t>
            </a:r>
          </a:p>
          <a:p>
            <a:pPr algn="r" rtl="1"/>
            <a:r>
              <a:rPr lang="ar-SA" sz="1200" kern="1200" baseline="0" dirty="0">
                <a:solidFill>
                  <a:schemeClr val="tx1"/>
                </a:solidFill>
                <a:latin typeface="Arial"/>
                <a:cs typeface="Arial"/>
              </a:rPr>
              <a:t>تجربتهن، ولماذا لا يفصح عنها العديد من الناجيات.</a:t>
            </a:r>
          </a:p>
          <a:p>
            <a:pPr rtl="1"/>
            <a:endParaRPr lang="ar-SA" sz="1200" kern="1200" baseline="0" dirty="0">
              <a:solidFill>
                <a:schemeClr val="tx1"/>
              </a:solidFill>
              <a:latin typeface="Arial"/>
              <a:ea typeface="Arial"/>
              <a:cs typeface="Arial"/>
            </a:endParaRPr>
          </a:p>
          <a:p>
            <a:pPr algn="r" rtl="1"/>
            <a:r>
              <a:rPr lang="ar-SA" sz="1200" b="1" kern="1200" baseline="0" dirty="0">
                <a:solidFill>
                  <a:schemeClr val="tx1"/>
                </a:solidFill>
                <a:latin typeface="Arial"/>
                <a:cs typeface="Arial"/>
              </a:rPr>
              <a:t>الاعتبارات المتعلقة بتكييف الخدمات المقدمة إلى المراهقات:</a:t>
            </a:r>
          </a:p>
          <a:p>
            <a:pPr algn="r" rtl="1"/>
            <a:r>
              <a:rPr lang="ar-SA" sz="1200" kern="1200" baseline="0" dirty="0">
                <a:solidFill>
                  <a:schemeClr val="tx1"/>
                </a:solidFill>
                <a:latin typeface="Arial"/>
                <a:cs typeface="Arial"/>
              </a:rPr>
              <a:t>• استخدام لغة بسيطة وواضحة. النظر في تطوير مواد تواصل مثل أشرطة الفيديو والكتيبات التي تصف الخدمات التي قد تكون أكثر تشجيعاً للفتيات المراهقات.</a:t>
            </a:r>
          </a:p>
          <a:p>
            <a:pPr algn="r" rtl="1"/>
            <a:r>
              <a:rPr lang="ar-SA" sz="1200" kern="1200" baseline="0" dirty="0">
                <a:solidFill>
                  <a:schemeClr val="tx1"/>
                </a:solidFill>
                <a:latin typeface="Arial"/>
                <a:cs typeface="Arial"/>
              </a:rPr>
              <a:t>• ضرورة العمل مع الوالدين أو مقدمي الرعاية أو غيرهم من البالغين الموثوق بهم والمسائل التي يثيرها هذا الأمر فيما يتعلق بالسلامة والسرية.</a:t>
            </a:r>
          </a:p>
          <a:p>
            <a:pPr algn="r" rtl="1"/>
            <a:r>
              <a:rPr lang="ar-SA" sz="1200" kern="1200" baseline="0" dirty="0">
                <a:solidFill>
                  <a:schemeClr val="tx1"/>
                </a:solidFill>
                <a:latin typeface="Arial"/>
                <a:cs typeface="Arial"/>
              </a:rPr>
              <a:t>• إجراءات الموافقة المطلعة</a:t>
            </a:r>
          </a:p>
          <a:p>
            <a:pPr algn="r" rtl="1"/>
            <a:r>
              <a:rPr lang="ar-SA" sz="1200" kern="1200" baseline="0" dirty="0">
                <a:solidFill>
                  <a:schemeClr val="tx1"/>
                </a:solidFill>
                <a:latin typeface="Arial"/>
                <a:cs typeface="Arial"/>
              </a:rPr>
              <a:t>• فهم أي قوانين إلزامية للإبلاغ تكون سارية للأطفال في سياقك وكيفية تطبيقها على المراهقين وما  مخاطر السلامة المحتملة إذا تم اتباعها.</a:t>
            </a:r>
          </a:p>
          <a:p>
            <a:pPr algn="r" rtl="1"/>
            <a:r>
              <a:rPr lang="ar-SA" sz="1200" kern="1200" baseline="0" dirty="0">
                <a:solidFill>
                  <a:schemeClr val="tx1"/>
                </a:solidFill>
                <a:latin typeface="Arial"/>
                <a:cs typeface="Arial"/>
              </a:rPr>
              <a:t>• مبادئ المصلحة المثلى لتوجيه عملية صنع القرار والإجراءات.</a:t>
            </a:r>
          </a:p>
          <a:p>
            <a:pPr algn="r" rtl="1"/>
            <a:r>
              <a:rPr lang="ar-SA" sz="1200" kern="1200" baseline="0" dirty="0">
                <a:solidFill>
                  <a:schemeClr val="tx1"/>
                </a:solidFill>
                <a:latin typeface="Arial"/>
                <a:cs typeface="Arial"/>
              </a:rPr>
              <a:t>• الإحالات المناسبة للعمر وقدرة مقدمي الخدمات على العمل مع المراهقات.</a:t>
            </a:r>
          </a:p>
          <a:p>
            <a:pPr algn="r" rtl="1"/>
            <a:r>
              <a:rPr lang="ar-SA" sz="1200" kern="1200" baseline="0" dirty="0">
                <a:solidFill>
                  <a:schemeClr val="tx1"/>
                </a:solidFill>
                <a:latin typeface="Arial"/>
                <a:cs typeface="Arial"/>
              </a:rPr>
              <a:t>• إذا كانت الفتيات متزوجات، تكون هناك حاجة لمناصرتهن أمام الأزواج (إذا لم يكونوا هم المعتدين، ومن الآمن القيام بذلك) للسماح لهن بالوصول إلى الخدمات.</a:t>
            </a:r>
            <a:endParaRPr lang="ar-SA" dirty="0"/>
          </a:p>
        </p:txBody>
      </p:sp>
      <p:sp>
        <p:nvSpPr>
          <p:cNvPr id="34820" name="Slide Number Placeholder 3"/>
          <p:cNvSpPr>
            <a:spLocks noGrp="1"/>
          </p:cNvSpPr>
          <p:nvPr>
            <p:ph type="sldNum" sz="quarter" idx="5"/>
          </p:nvPr>
        </p:nvSpPr>
        <p:spPr bwMode="auto">
          <a:noFill/>
          <a:ln>
            <a:miter lim="800000"/>
            <a:headEnd/>
            <a:tailEnd/>
          </a:ln>
        </p:spPr>
        <p:txBody>
          <a:bodyPr/>
          <a:lstStyle/>
          <a:p>
            <a:pPr rtl="1"/>
            <a:fld id="{666DCC4B-34E9-4207-A5A4-579F4C08FF91}" type="slidenum">
              <a:rPr lang="en-US"/>
              <a:pPr/>
              <a:t>2</a:t>
            </a:fld>
            <a:endParaRPr lang="ar-SA"/>
          </a:p>
        </p:txBody>
      </p:sp>
    </p:spTree>
    <p:extLst>
      <p:ext uri="{BB962C8B-B14F-4D97-AF65-F5344CB8AC3E}">
        <p14:creationId xmlns:p14="http://schemas.microsoft.com/office/powerpoint/2010/main" val="312477741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r" rtl="1"/>
            <a:r>
              <a:rPr lang="ar-SA" smtClean="0">
                <a:latin typeface="Arial"/>
                <a:cs typeface="Arial"/>
              </a:rPr>
              <a:t>في كل مرة يجلس فيها مقدم خدمة للتواصل مع أحد الأطفال الناجين، ينبغي أن تأخذ الوقت الكافي لشرح للطفل الغرض من الاجتماع. من المهم أن تشرح للطفل لماذا يريد مقدم الخدمة التحدث معه، وما الأسئلة التي تُطرح على الطفل ومقدم الرعاية الخاص به. في كل خطوة من هذه العملية، اشرح للأطفال ما يحدث للمساعدة في تأمين سلامتهم البدنية والعاطفية. </a:t>
            </a:r>
          </a:p>
        </p:txBody>
      </p:sp>
      <p:sp>
        <p:nvSpPr>
          <p:cNvPr id="4" name="Slide Number Placeholder 3"/>
          <p:cNvSpPr>
            <a:spLocks noGrp="1"/>
          </p:cNvSpPr>
          <p:nvPr>
            <p:ph type="sldNum" sz="quarter" idx="10"/>
          </p:nvPr>
        </p:nvSpPr>
        <p:spPr/>
        <p:txBody>
          <a:bodyPr/>
          <a:lstStyle/>
          <a:p>
            <a:pPr rtl="1"/>
            <a:fld id="{C568F6E5-5E12-4623-90BB-7EC2ED9BF81B}" type="slidenum">
              <a:rPr lang="en-US" smtClean="0"/>
              <a:pPr/>
              <a:t>21</a:t>
            </a:fld>
            <a:endParaRPr lang="ar-SA"/>
          </a:p>
        </p:txBody>
      </p:sp>
    </p:spTree>
    <p:extLst>
      <p:ext uri="{BB962C8B-B14F-4D97-AF65-F5344CB8AC3E}">
        <p14:creationId xmlns:p14="http://schemas.microsoft.com/office/powerpoint/2010/main" val="59770849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r" rtl="1"/>
            <a:r>
              <a:rPr lang="ar-SA" smtClean="0">
                <a:latin typeface="Arial"/>
                <a:cs typeface="Arial"/>
              </a:rPr>
              <a:t>ومن حيث المبدأ، ينبغي ألا يقوم سوى مقدمي الخدمات والمترجمين/المترجمات بالتحدث مع الفتيات بشأن الاعتداء الجنسي. وينبغي أن يُعرض على الأطفال الناجين من الذكور الاختيار (إن أمكن) للتحدث مع مقدمي خدمات من الإناث أو الذكور، لأن بعض الأولاد سيشعرون بمزيد من الراحة مع مقدمة خدمة  أنثى. وأفضل الممارسات هي أن تسأل الطفل إذا كان يفضل أن يكون هناك موظفون مدربون أو موظفات مدربات متاحين. </a:t>
            </a:r>
          </a:p>
        </p:txBody>
      </p:sp>
      <p:sp>
        <p:nvSpPr>
          <p:cNvPr id="4" name="Slide Number Placeholder 3"/>
          <p:cNvSpPr>
            <a:spLocks noGrp="1"/>
          </p:cNvSpPr>
          <p:nvPr>
            <p:ph type="sldNum" sz="quarter" idx="10"/>
          </p:nvPr>
        </p:nvSpPr>
        <p:spPr/>
        <p:txBody>
          <a:bodyPr/>
          <a:lstStyle/>
          <a:p>
            <a:pPr rtl="1"/>
            <a:fld id="{C568F6E5-5E12-4623-90BB-7EC2ED9BF81B}" type="slidenum">
              <a:rPr lang="en-US" smtClean="0"/>
              <a:pPr/>
              <a:t>22</a:t>
            </a:fld>
            <a:endParaRPr lang="ar-SA"/>
          </a:p>
        </p:txBody>
      </p:sp>
    </p:spTree>
    <p:extLst>
      <p:ext uri="{BB962C8B-B14F-4D97-AF65-F5344CB8AC3E}">
        <p14:creationId xmlns:p14="http://schemas.microsoft.com/office/powerpoint/2010/main" val="214087401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r" rtl="1"/>
            <a:r>
              <a:rPr lang="ar-SA" smtClean="0">
                <a:latin typeface="Arial"/>
                <a:cs typeface="Arial"/>
              </a:rPr>
              <a:t>من المهم أن تولي اهتماماً لكل من التواصل غير اللفظي الخاص بك وبالطفل خلال أي تعامل. قد يُظهر الأطفال أنهم يشعرون بالضيق من خلال البكاء، أو الارتجاف أو إخفاء وجههم، أو تغيير وضعهم الجسدي. فتكوير الجسد، على سبيل المثال، هو إشارة إلى البالغين الذين يعملون مع الطفل لأخذ قسط من الراحة أو وقف المقابلة تماماً. وبالعكس، يتواصل البالغون غير لفظياً كذلك. إذا أصبح جسدك مشدوداً أو إذا بدا أنك غير مهتم بقصة الطفل، فقد يفسر سلوكك غير اللفظي بطرق سلبية، مما يؤثر على ثقته ورغبته في التحدث. </a:t>
            </a:r>
          </a:p>
        </p:txBody>
      </p:sp>
      <p:sp>
        <p:nvSpPr>
          <p:cNvPr id="4" name="Slide Number Placeholder 3"/>
          <p:cNvSpPr>
            <a:spLocks noGrp="1"/>
          </p:cNvSpPr>
          <p:nvPr>
            <p:ph type="sldNum" sz="quarter" idx="10"/>
          </p:nvPr>
        </p:nvSpPr>
        <p:spPr/>
        <p:txBody>
          <a:bodyPr/>
          <a:lstStyle/>
          <a:p>
            <a:pPr rtl="1"/>
            <a:fld id="{C568F6E5-5E12-4623-90BB-7EC2ED9BF81B}" type="slidenum">
              <a:rPr lang="en-US" smtClean="0"/>
              <a:pPr/>
              <a:t>24</a:t>
            </a:fld>
            <a:endParaRPr lang="ar-SA"/>
          </a:p>
        </p:txBody>
      </p:sp>
    </p:spTree>
    <p:extLst>
      <p:ext uri="{BB962C8B-B14F-4D97-AF65-F5344CB8AC3E}">
        <p14:creationId xmlns:p14="http://schemas.microsoft.com/office/powerpoint/2010/main" val="330359635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r" rtl="1"/>
            <a:r>
              <a:rPr lang="ar-SA" smtClean="0">
                <a:latin typeface="Arial"/>
                <a:cs typeface="Arial"/>
              </a:rPr>
              <a:t>ويكون للأطفال الحق في التعبير عن آرائهم ومعتقداتهم وأفكارهم بشأن ما حدث لهم، فضلاً عن أي قرارات يتم اتخاذها نيابة عنهم. ويتحمل مقدمو الخدمات مسؤولية إبلاغ الأطفال بأن لهم الحق في مشاركة (أو عدم مشاركة) أفكارهم وآرائهم. يجب تمكين الطفل حتى يكون مسيطراً على ما يحدث خلال تبادل الاتصالات. ينبغي أن يكون الطفل حراً في الإجابة بـ "لا أعرف" أو التوقف عن التحدث مع مقدم الخدمة إذا كان يشعر بالضيق. ويشمل حق الطفل في المشاركة الحق في اختيار عدم المشاركة. </a:t>
            </a:r>
          </a:p>
        </p:txBody>
      </p:sp>
      <p:sp>
        <p:nvSpPr>
          <p:cNvPr id="4" name="Slide Number Placeholder 3"/>
          <p:cNvSpPr>
            <a:spLocks noGrp="1"/>
          </p:cNvSpPr>
          <p:nvPr>
            <p:ph type="sldNum" sz="quarter" idx="10"/>
          </p:nvPr>
        </p:nvSpPr>
        <p:spPr/>
        <p:txBody>
          <a:bodyPr/>
          <a:lstStyle/>
          <a:p>
            <a:pPr rtl="1"/>
            <a:fld id="{C568F6E5-5E12-4623-90BB-7EC2ED9BF81B}" type="slidenum">
              <a:rPr lang="en-US" smtClean="0"/>
              <a:pPr/>
              <a:t>25</a:t>
            </a:fld>
            <a:endParaRPr lang="ar-SA"/>
          </a:p>
        </p:txBody>
      </p:sp>
    </p:spTree>
    <p:extLst>
      <p:ext uri="{BB962C8B-B14F-4D97-AF65-F5344CB8AC3E}">
        <p14:creationId xmlns:p14="http://schemas.microsoft.com/office/powerpoint/2010/main" val="31652833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1450" lvl="0" indent="-171450" algn="r" rtl="1">
              <a:buFont typeface="Arial" charset="0"/>
              <a:buChar char="•"/>
            </a:pPr>
            <a:r>
              <a:rPr lang="ar-SA" sz="1200" kern="1200" dirty="0">
                <a:solidFill>
                  <a:schemeClr val="tx1"/>
                </a:solidFill>
                <a:effectLst/>
                <a:latin typeface="Arial"/>
                <a:cs typeface="Arial"/>
              </a:rPr>
              <a:t>فهم مدى عواقب العنف الجنسي على النساء والفتيات المراهقات وما الاحتياجات الأساسية </a:t>
            </a:r>
          </a:p>
          <a:p>
            <a:pPr marL="171450" lvl="0" indent="-171450" algn="r" rtl="1">
              <a:buFont typeface="Arial" charset="0"/>
              <a:buChar char="•"/>
            </a:pPr>
            <a:r>
              <a:rPr lang="ar-SA" sz="1200" kern="1200" baseline="0" dirty="0">
                <a:solidFill>
                  <a:schemeClr val="tx1"/>
                </a:solidFill>
                <a:effectLst/>
                <a:latin typeface="Arial"/>
                <a:cs typeface="Arial"/>
              </a:rPr>
              <a:t>تعلم ردود الفعل الشائعة التي قد تكون لدى الناجية تجاه تجربة العنف الجنسي</a:t>
            </a:r>
          </a:p>
          <a:p>
            <a:pPr marL="171450" lvl="0" indent="-171450" algn="r" rtl="1">
              <a:buFont typeface="Arial" charset="0"/>
              <a:buChar char="•"/>
            </a:pPr>
            <a:r>
              <a:rPr lang="ar-SA" sz="1200" kern="1200" baseline="0" dirty="0">
                <a:solidFill>
                  <a:schemeClr val="tx1"/>
                </a:solidFill>
                <a:effectLst/>
                <a:latin typeface="Arial"/>
                <a:cs typeface="Arial"/>
              </a:rPr>
              <a:t>تحديد الرسائل الرئيسية التي يمكن تقديمها للناجيات من العنف الجنسي لمساعدتهن على الشفاء والتعافي</a:t>
            </a:r>
          </a:p>
          <a:p>
            <a:pPr marL="171450" lvl="0" indent="-171450" algn="r" rtl="1">
              <a:buFont typeface="Arial" charset="0"/>
              <a:buChar char="•"/>
            </a:pPr>
            <a:r>
              <a:rPr lang="ar-SA" sz="1200" kern="1200" dirty="0">
                <a:solidFill>
                  <a:schemeClr val="tx1"/>
                </a:solidFill>
                <a:effectLst/>
                <a:latin typeface="Arial"/>
                <a:cs typeface="Arial"/>
              </a:rPr>
              <a:t>تحديد التعديلات للعمل مع الناجيات المراهقات</a:t>
            </a:r>
            <a:endParaRPr lang="ar-SA" sz="1200" kern="1200" dirty="0">
              <a:solidFill>
                <a:schemeClr val="tx1"/>
              </a:solidFill>
              <a:effectLst/>
              <a:latin typeface="Arial"/>
              <a:ea typeface="Arial"/>
              <a:cs typeface="Arial"/>
            </a:endParaRPr>
          </a:p>
          <a:p>
            <a:pPr rtl="1"/>
            <a:endParaRPr lang="ar-SA" dirty="0"/>
          </a:p>
        </p:txBody>
      </p:sp>
      <p:sp>
        <p:nvSpPr>
          <p:cNvPr id="4" name="Slide Number Placeholder 3"/>
          <p:cNvSpPr>
            <a:spLocks noGrp="1"/>
          </p:cNvSpPr>
          <p:nvPr>
            <p:ph type="sldNum" sz="quarter" idx="10"/>
          </p:nvPr>
        </p:nvSpPr>
        <p:spPr/>
        <p:txBody>
          <a:bodyPr/>
          <a:lstStyle/>
          <a:p>
            <a:pPr rtl="1"/>
            <a:fld id="{C568F6E5-5E12-4623-90BB-7EC2ED9BF81B}" type="slidenum">
              <a:rPr lang="en-US" smtClean="0"/>
              <a:pPr/>
              <a:t>3</a:t>
            </a:fld>
            <a:endParaRPr lang="ar-SA"/>
          </a:p>
        </p:txBody>
      </p:sp>
    </p:spTree>
    <p:extLst>
      <p:ext uri="{BB962C8B-B14F-4D97-AF65-F5344CB8AC3E}">
        <p14:creationId xmlns:p14="http://schemas.microsoft.com/office/powerpoint/2010/main" val="20248563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b="1" dirty="0">
                <a:latin typeface="Arial"/>
                <a:cs typeface="Arial"/>
              </a:rPr>
              <a:t>**قبل استعراض هذه الشريحة اطلب من المشاركين التفكير في تعريف العنف الجنسي.  ومن المرجح أن تحصل أيضاً على إجابات تمثل أمثلة على ماذا يكون العنف الجنسي.  ضع الإجابات على لوحة رسم بياني.  ثم استعرض الشريحة.  فمن المهم أن نسلط الضوء على أن العنف الجنسي هو "مصطلح شامل" يغطي مجموعة من الأفعال.**</a:t>
            </a:r>
            <a:endParaRPr lang="ar-SA" b="1" dirty="0"/>
          </a:p>
        </p:txBody>
      </p:sp>
      <p:sp>
        <p:nvSpPr>
          <p:cNvPr id="4" name="Slide Number Placeholder 3"/>
          <p:cNvSpPr>
            <a:spLocks noGrp="1"/>
          </p:cNvSpPr>
          <p:nvPr>
            <p:ph type="sldNum" sz="quarter" idx="10"/>
          </p:nvPr>
        </p:nvSpPr>
        <p:spPr/>
        <p:txBody>
          <a:bodyPr/>
          <a:lstStyle/>
          <a:p>
            <a:pPr rtl="1"/>
            <a:fld id="{C568F6E5-5E12-4623-90BB-7EC2ED9BF81B}" type="slidenum">
              <a:rPr lang="en-US" smtClean="0"/>
              <a:pPr/>
              <a:t>4</a:t>
            </a:fld>
            <a:endParaRPr lang="ar-SA"/>
          </a:p>
        </p:txBody>
      </p:sp>
    </p:spTree>
    <p:extLst>
      <p:ext uri="{BB962C8B-B14F-4D97-AF65-F5344CB8AC3E}">
        <p14:creationId xmlns:p14="http://schemas.microsoft.com/office/powerpoint/2010/main" val="15382431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pPr algn="r" rtl="1"/>
            <a:r>
              <a:rPr lang="ar-SA" sz="1200" b="1" kern="1200" baseline="0" dirty="0">
                <a:solidFill>
                  <a:schemeClr val="tx1"/>
                </a:solidFill>
                <a:latin typeface="Arial"/>
                <a:cs typeface="Arial"/>
              </a:rPr>
              <a:t>احتياجات الصحة</a:t>
            </a:r>
          </a:p>
          <a:p>
            <a:pPr algn="r" rtl="1"/>
            <a:r>
              <a:rPr lang="ar-SA" sz="1200" kern="1200" baseline="0" dirty="0">
                <a:solidFill>
                  <a:schemeClr val="tx1"/>
                </a:solidFill>
                <a:latin typeface="Arial"/>
                <a:cs typeface="Arial"/>
              </a:rPr>
              <a:t>تناولنا معظم هذا الجزء في الوحدة 12: الخطوة 2: التقييم عند مناقشة التقييم الصحي.  في حالات العنف الجنسي للنساء والفتيات، تتعلق الشواغل الصحية الأولية بحوادث الاغتصاب أو الاعتداء الجنسي أو أشكال الاعتداء البدني غير الجنسي التي قد تؤدي إلى إصابات حادة وألم ونزيف. وقد تتعرض النساء والفتيات لخطر الإصابة بفيروس نقص المناعة البشرية/الإصابات المنقولة بالاتصال الجنسي والحمل غير المرغوب به والإصابات. وتشمل الخدمات الصحية أدوية لمنع فيروس نقص المناعة البشرية، ووسائل منع الحمل في حالات الطوارئ، والاختبارات والعلاج للأمراض التي تنتقل عن طريق الاتصال الجنسي، وعلاج الإصابات أو الجروح.</a:t>
            </a:r>
          </a:p>
          <a:p>
            <a:pPr rtl="1"/>
            <a:endParaRPr lang="ar-SA" sz="1200" kern="1200" baseline="0" dirty="0">
              <a:solidFill>
                <a:schemeClr val="tx1"/>
              </a:solidFill>
              <a:latin typeface="Arial"/>
              <a:ea typeface="Arial"/>
              <a:cs typeface="Arial"/>
            </a:endParaRPr>
          </a:p>
          <a:p>
            <a:pPr algn="r" rtl="1"/>
            <a:r>
              <a:rPr lang="ar-SA" sz="1200" kern="1200" baseline="0" dirty="0">
                <a:solidFill>
                  <a:schemeClr val="tx1"/>
                </a:solidFill>
                <a:latin typeface="Arial"/>
                <a:cs typeface="Arial"/>
              </a:rPr>
              <a:t>احرص على مشاركة المعلومات حول العواقب الصحية للعنف المبني على النوع الاجتماعي مع الناجية، خاصة في حالة</a:t>
            </a:r>
          </a:p>
          <a:p>
            <a:pPr algn="r" rtl="1"/>
            <a:r>
              <a:rPr lang="ar-SA" sz="1200" kern="1200" baseline="0" dirty="0">
                <a:solidFill>
                  <a:schemeClr val="tx1"/>
                </a:solidFill>
                <a:latin typeface="Arial"/>
                <a:cs typeface="Arial"/>
              </a:rPr>
              <a:t>العنف الجنسي. فالقيام بذلك سيساعد الأشخاص على فهم سبب الإحالة الطبية ومساعدتهن على</a:t>
            </a:r>
          </a:p>
          <a:p>
            <a:pPr algn="r" rtl="1"/>
            <a:r>
              <a:rPr lang="ar-SA" sz="1200" kern="1200" baseline="0" dirty="0">
                <a:solidFill>
                  <a:schemeClr val="tx1"/>
                </a:solidFill>
                <a:latin typeface="Arial"/>
                <a:cs typeface="Arial"/>
              </a:rPr>
              <a:t>تحديد إذا ما كان هناك شيء يحتاجون إليه. وينبغي عليك مشاركة ما يلي معهن:</a:t>
            </a:r>
          </a:p>
          <a:p>
            <a:pPr algn="r" rtl="1">
              <a:buFont typeface="Arial" pitchFamily="34" charset="0"/>
              <a:buChar char="•"/>
            </a:pPr>
            <a:r>
              <a:rPr lang="ar-SA" sz="1200" kern="1200" baseline="0" dirty="0">
                <a:solidFill>
                  <a:schemeClr val="tx1"/>
                </a:solidFill>
                <a:latin typeface="Arial"/>
                <a:cs typeface="Arial"/>
              </a:rPr>
              <a:t> الاغتصاب (إذا كان هناك إيلاج مهبلي) يمكن أن يؤدي إلى حمل غير مرغوب فيه.</a:t>
            </a:r>
          </a:p>
          <a:p>
            <a:pPr algn="r" rtl="1">
              <a:buFont typeface="Arial" pitchFamily="34" charset="0"/>
              <a:buChar char="•"/>
            </a:pPr>
            <a:r>
              <a:rPr lang="ar-SA" sz="1200" kern="1200" baseline="0" dirty="0">
                <a:solidFill>
                  <a:schemeClr val="tx1"/>
                </a:solidFill>
                <a:latin typeface="Arial"/>
                <a:cs typeface="Arial"/>
              </a:rPr>
              <a:t>  ويمكن للاغتصاب أو محاولة الاغتصاب أن يعرض الشخص للخطر أو الإصابة بفيروس نقص المناعة البشرية أو الإصابات المنقولة بالاتصال الجنسي الأخرى.</a:t>
            </a:r>
          </a:p>
          <a:p>
            <a:pPr algn="r" rtl="1">
              <a:buFont typeface="Arial" pitchFamily="34" charset="0"/>
              <a:buChar char="•"/>
            </a:pPr>
            <a:r>
              <a:rPr lang="ar-SA" sz="1200" kern="1200" baseline="0" dirty="0">
                <a:solidFill>
                  <a:schemeClr val="tx1"/>
                </a:solidFill>
                <a:latin typeface="Arial"/>
                <a:cs typeface="Arial"/>
              </a:rPr>
              <a:t> وقد يؤدي الاغتصاب والاعتداء الجنسي إلى إصابات أو تهتكات بالأعضاء التناسلية.</a:t>
            </a:r>
          </a:p>
          <a:p>
            <a:pPr algn="r" rtl="1">
              <a:buFont typeface="Arial" pitchFamily="34" charset="0"/>
              <a:buChar char="•"/>
            </a:pPr>
            <a:r>
              <a:rPr lang="ar-SA" sz="1200" kern="1200" baseline="0" dirty="0">
                <a:solidFill>
                  <a:schemeClr val="tx1"/>
                </a:solidFill>
                <a:latin typeface="Arial"/>
                <a:cs typeface="Arial"/>
              </a:rPr>
              <a:t>قد تكون هناك أدوية وعلاجات وقائية مفيدة متاحة. وتكون بعضها حساسة لعامل الوقت.</a:t>
            </a:r>
          </a:p>
          <a:p>
            <a:pPr rtl="1">
              <a:buFont typeface="Arial" pitchFamily="34" charset="0"/>
              <a:buNone/>
            </a:pPr>
            <a:endParaRPr lang="ar-SA" sz="1200" kern="1200" baseline="0" dirty="0">
              <a:solidFill>
                <a:schemeClr val="tx1"/>
              </a:solidFill>
              <a:latin typeface="Arial"/>
              <a:ea typeface="Arial"/>
              <a:cs typeface="Arial"/>
            </a:endParaRPr>
          </a:p>
          <a:p>
            <a:pPr algn="r" rtl="1"/>
            <a:r>
              <a:rPr lang="ar-SA" sz="1200" b="1" kern="1200" baseline="0" dirty="0">
                <a:solidFill>
                  <a:schemeClr val="tx1"/>
                </a:solidFill>
                <a:latin typeface="Arial"/>
                <a:cs typeface="Arial"/>
              </a:rPr>
              <a:t>تسهيل الوصول إلى الخدمات الصحية الأخرى. </a:t>
            </a:r>
            <a:r>
              <a:rPr lang="ar-SA" sz="1200" kern="1200" baseline="0" dirty="0">
                <a:solidFill>
                  <a:schemeClr val="tx1"/>
                </a:solidFill>
                <a:latin typeface="Arial"/>
                <a:cs typeface="Arial"/>
              </a:rPr>
              <a:t>وقد تستفيد النساء والفتيات المراهقات أيضاً من الخدمات الصحية الجنسية</a:t>
            </a:r>
          </a:p>
          <a:p>
            <a:pPr algn="r" rtl="1"/>
            <a:r>
              <a:rPr lang="ar-SA" sz="1200" kern="1200" baseline="0" dirty="0">
                <a:solidFill>
                  <a:schemeClr val="tx1"/>
                </a:solidFill>
                <a:latin typeface="Arial"/>
                <a:cs typeface="Arial"/>
              </a:rPr>
              <a:t>والإنجابية الأخرى. وفي حين ينبغي أن يكون الشاغل الرئيسي هو معالجة العواقب الصحية المباشرة</a:t>
            </a:r>
          </a:p>
          <a:p>
            <a:pPr algn="r" rtl="1"/>
            <a:r>
              <a:rPr lang="ar-SA" sz="1200" kern="1200" baseline="0" dirty="0">
                <a:solidFill>
                  <a:schemeClr val="tx1"/>
                </a:solidFill>
                <a:latin typeface="Arial"/>
                <a:cs typeface="Arial"/>
              </a:rPr>
              <a:t>للاغتصاب أو الاعتداء الجنسي، حالما يستقر الوضع الطبي للناجيات، وإذا واصلت العمل معها، فقد</a:t>
            </a:r>
          </a:p>
          <a:p>
            <a:pPr algn="r" rtl="1"/>
            <a:r>
              <a:rPr lang="ar-SA" sz="1200" kern="1200" baseline="0" dirty="0">
                <a:solidFill>
                  <a:schemeClr val="tx1"/>
                </a:solidFill>
                <a:latin typeface="Arial"/>
                <a:cs typeface="Arial"/>
              </a:rPr>
              <a:t>تكون قادراً على تقييم الاحتياجات الأخرى وتسهيل الحصول على الرعاية.</a:t>
            </a:r>
          </a:p>
          <a:p>
            <a:pPr algn="r" rtl="1"/>
            <a:r>
              <a:rPr lang="ar-SA" sz="1200" kern="1200" baseline="0" dirty="0">
                <a:solidFill>
                  <a:schemeClr val="tx1"/>
                </a:solidFill>
                <a:latin typeface="Arial"/>
                <a:cs typeface="Arial"/>
              </a:rPr>
              <a:t>وقد تشمل الاحتياجات والخدمات الصحية الأخرى ما يلي:</a:t>
            </a:r>
          </a:p>
          <a:p>
            <a:pPr rtl="1">
              <a:buFont typeface="Arial" pitchFamily="34" charset="0"/>
              <a:buNone/>
            </a:pPr>
            <a:endParaRPr lang="ar-SA" sz="1200" kern="1200" baseline="0" dirty="0">
              <a:solidFill>
                <a:schemeClr val="tx1"/>
              </a:solidFill>
              <a:latin typeface="Arial"/>
              <a:ea typeface="Arial"/>
              <a:cs typeface="Arial"/>
            </a:endParaRPr>
          </a:p>
          <a:p>
            <a:pPr algn="r" rtl="1"/>
            <a:r>
              <a:rPr lang="ar-SA" sz="1200" kern="1200" baseline="0" dirty="0">
                <a:solidFill>
                  <a:schemeClr val="tx1"/>
                </a:solidFill>
                <a:latin typeface="Arial"/>
                <a:cs typeface="Arial"/>
              </a:rPr>
              <a:t>الصحة الطمثية والنظافة الشخصية:</a:t>
            </a:r>
          </a:p>
          <a:p>
            <a:pPr algn="r" rtl="1">
              <a:buFont typeface="Arial" pitchFamily="34" charset="0"/>
              <a:buChar char="•"/>
            </a:pPr>
            <a:r>
              <a:rPr lang="ar-SA" sz="1200" kern="1200" baseline="0" dirty="0">
                <a:solidFill>
                  <a:schemeClr val="tx1"/>
                </a:solidFill>
                <a:latin typeface="Arial"/>
                <a:cs typeface="Arial"/>
              </a:rPr>
              <a:t> توفير معلومات عن الصحة الطمثية والنظافة الصحية، وخاصة بالنسبة للمراهقات اللاتي قد لا يكون</a:t>
            </a:r>
          </a:p>
          <a:p>
            <a:pPr algn="r" rtl="1"/>
            <a:r>
              <a:rPr lang="ar-SA" sz="1200" kern="1200" baseline="0" dirty="0">
                <a:solidFill>
                  <a:schemeClr val="tx1"/>
                </a:solidFill>
                <a:latin typeface="Arial"/>
                <a:cs typeface="Arial"/>
              </a:rPr>
              <a:t> لديهن فهم للحيض بعد.</a:t>
            </a:r>
          </a:p>
          <a:p>
            <a:pPr algn="r" rtl="1">
              <a:buFont typeface="Arial" pitchFamily="34" charset="0"/>
              <a:buChar char="•"/>
            </a:pPr>
            <a:r>
              <a:rPr lang="ar-SA" sz="1200" kern="1200" baseline="0" dirty="0">
                <a:solidFill>
                  <a:schemeClr val="tx1"/>
                </a:solidFill>
                <a:latin typeface="Arial"/>
                <a:cs typeface="Arial"/>
              </a:rPr>
              <a:t> ضمان الوصول إلى مواد النظافة الشخصية الخاصة بالطمث. معرفة إذا ما كانت الناجية لديها إمكانية الوصول إلى هذه المواد. إذا لم يكن الأمر كذلك، فقم بتزويدها بالمجموعات الصحية أو تسهيل وصولها إليها من خلال خدمات أخرى. وينبغي أن توجد في المراكز الآمنة للنساء والفتيات احتياطي أساسي من مواد النظافة الشخصية أثناء الطمث.</a:t>
            </a:r>
          </a:p>
          <a:p>
            <a:pPr rtl="1"/>
            <a:endParaRPr lang="ar-SA" sz="1200" kern="1200" baseline="0" dirty="0">
              <a:solidFill>
                <a:schemeClr val="tx1"/>
              </a:solidFill>
              <a:latin typeface="Arial"/>
              <a:ea typeface="Arial"/>
              <a:cs typeface="Arial"/>
            </a:endParaRPr>
          </a:p>
          <a:p>
            <a:pPr algn="r" rtl="1">
              <a:buFont typeface="Arial" pitchFamily="34" charset="0"/>
              <a:buChar char="•"/>
            </a:pPr>
            <a:r>
              <a:rPr lang="ar-SA" sz="1200" kern="1200" baseline="0" dirty="0">
                <a:solidFill>
                  <a:schemeClr val="tx1"/>
                </a:solidFill>
                <a:latin typeface="Arial"/>
                <a:cs typeface="Arial"/>
              </a:rPr>
              <a:t> معلومات عن تنظيم الأسرة والحصول على وسائل تنظيم الأسرة.</a:t>
            </a:r>
          </a:p>
          <a:p>
            <a:pPr algn="r" rtl="1">
              <a:buFont typeface="Arial" pitchFamily="34" charset="0"/>
              <a:buChar char="•"/>
            </a:pPr>
            <a:r>
              <a:rPr lang="ar-SA" sz="1200" kern="1200" baseline="0" dirty="0">
                <a:solidFill>
                  <a:schemeClr val="tx1"/>
                </a:solidFill>
                <a:latin typeface="Arial"/>
                <a:cs typeface="Arial"/>
              </a:rPr>
              <a:t>  تسهيل الحصول على خدمات الإجهاض الآمن أو رعاية ما بعد الإجهاض ، وفقاً للقوانين المتعلقة بالإجهاض وتوافر الخدمات الآمنة في سياقك.</a:t>
            </a:r>
          </a:p>
          <a:p>
            <a:pPr algn="r" rtl="1">
              <a:buFont typeface="Arial" pitchFamily="34" charset="0"/>
              <a:buChar char="•"/>
            </a:pPr>
            <a:r>
              <a:rPr lang="ar-SA" sz="1200" kern="1200" baseline="0" dirty="0">
                <a:solidFill>
                  <a:schemeClr val="tx1"/>
                </a:solidFill>
                <a:latin typeface="Arial"/>
                <a:cs typeface="Arial"/>
              </a:rPr>
              <a:t> الرعاية قبل وبعد الولادة.</a:t>
            </a:r>
          </a:p>
          <a:p>
            <a:pPr rtl="1"/>
            <a:endParaRPr lang="ar-SA" sz="1200" baseline="0" dirty="0">
              <a:latin typeface="Arial"/>
            </a:endParaRPr>
          </a:p>
          <a:p>
            <a:pPr algn="r" rtl="1"/>
            <a:r>
              <a:rPr lang="ar-SA" sz="1200" b="1" baseline="0" dirty="0">
                <a:latin typeface="Arial"/>
                <a:cs typeface="Arial"/>
              </a:rPr>
              <a:t>احتياجات السلامة</a:t>
            </a:r>
          </a:p>
          <a:p>
            <a:pPr algn="r" rtl="1"/>
            <a:r>
              <a:rPr lang="ar-SA" sz="1200" baseline="0" dirty="0">
                <a:latin typeface="Arial"/>
                <a:cs typeface="Arial"/>
              </a:rPr>
              <a:t>لقد تم تناول ذلك أيضاً في الوحدة 12: الخطوة 2: التقييم.  قد تتعرض النساء والفتيات اللاتي يكشفن عن العنف الجنسي لخطر كبير من ازدياد العنف أو الإيذاء من المعتدين أو الأشخاص الذين يحمون المعتدين أو أفراد أسرهم بسبب مفاهيم "الشرف" العائلي. وقد تتعرض الفتيات المراهقات غير المتزوجات والنساء غير المتزوجات لخطر خاص من العنف من جانب أفراد الأسرة والمجتمع بسبب القواعد المتعلقة بالعذرية وطهارة المرأة وقيمتها. كما هو الحال مع أي ناجية من العنف المبني على النوع الاجتماعي، ستحتاج إلى تقييم احتياجات السلامة، وتنفيذ تخطيطات السلامة، وتسهيل الوصول إلى أي خدمات قد تُبقي الناجية آمنة. وينبغي أن تعمل بشكل وثيق مع الناجية من أجل:</a:t>
            </a:r>
          </a:p>
          <a:p>
            <a:pPr algn="r" rtl="1">
              <a:buFont typeface="Arial" pitchFamily="34" charset="0"/>
              <a:buChar char="•"/>
            </a:pPr>
            <a:r>
              <a:rPr lang="ar-SA" smtClean="0">
                <a:latin typeface="Arial"/>
                <a:cs typeface="Arial"/>
              </a:rPr>
              <a:t>  </a:t>
            </a:r>
            <a:r>
              <a:rPr lang="ar-SA" sz="1200" baseline="0" dirty="0">
                <a:latin typeface="Arial"/>
                <a:cs typeface="Arial"/>
              </a:rPr>
              <a:t>تقييم مخاوفها التي تتعلق بالسلامة، مع إيلاء اهتمام وثيق لما إذا كان المعتدي لديه إمكانية للوصول</a:t>
            </a:r>
          </a:p>
          <a:p>
            <a:pPr algn="r" rtl="1"/>
            <a:r>
              <a:rPr lang="ar-SA" sz="1200" baseline="0" dirty="0">
                <a:latin typeface="Arial"/>
                <a:cs typeface="Arial"/>
              </a:rPr>
              <a:t>لها، ومن يعرف عن الحادث، ومن يعرف أنها قد جاءت للحصول على المساعدة، وما قد تكون عليه ردود فعل</a:t>
            </a:r>
          </a:p>
          <a:p>
            <a:pPr algn="r" rtl="1"/>
            <a:r>
              <a:rPr lang="ar-SA" sz="1200" baseline="0" dirty="0">
                <a:latin typeface="Arial"/>
                <a:cs typeface="Arial"/>
              </a:rPr>
              <a:t>أفراد الأسرة.</a:t>
            </a:r>
          </a:p>
          <a:p>
            <a:pPr algn="r" rtl="1">
              <a:buFont typeface="Arial" pitchFamily="34" charset="0"/>
              <a:buChar char="•"/>
            </a:pPr>
            <a:r>
              <a:rPr lang="ar-SA" smtClean="0">
                <a:latin typeface="Arial"/>
                <a:cs typeface="Arial"/>
              </a:rPr>
              <a:t> </a:t>
            </a:r>
            <a:r>
              <a:rPr lang="ar-SA" sz="1200" baseline="0" dirty="0">
                <a:latin typeface="Arial"/>
                <a:cs typeface="Arial"/>
              </a:rPr>
              <a:t>مساعدتها على تحديد مخاطر حدوث المزيد من الضرر، وإذا ما كانت هناك طرق يمكنها من خلالها التخفيف من هذه المخاطر.</a:t>
            </a:r>
          </a:p>
          <a:p>
            <a:pPr algn="r" rtl="1">
              <a:buFont typeface="Arial" pitchFamily="34" charset="0"/>
              <a:buChar char="•"/>
            </a:pPr>
            <a:r>
              <a:rPr lang="ar-SA" smtClean="0">
                <a:latin typeface="Arial"/>
                <a:cs typeface="Arial"/>
              </a:rPr>
              <a:t>  </a:t>
            </a:r>
            <a:r>
              <a:rPr lang="ar-SA" sz="1200" baseline="0" dirty="0">
                <a:latin typeface="Arial"/>
                <a:cs typeface="Arial"/>
              </a:rPr>
              <a:t>تزويدها بمعلومات عن خدمات السلامة التي قد تكون متاحة في المجتمع وتسهيل</a:t>
            </a:r>
          </a:p>
          <a:p>
            <a:pPr algn="r" rtl="1"/>
            <a:r>
              <a:rPr lang="ar-SA" sz="1200" baseline="0" dirty="0">
                <a:latin typeface="Arial"/>
                <a:cs typeface="Arial"/>
              </a:rPr>
              <a:t>وصولها إلى هذه الخدمات.</a:t>
            </a:r>
            <a:endParaRPr lang="ar-SA" dirty="0"/>
          </a:p>
        </p:txBody>
      </p:sp>
      <p:sp>
        <p:nvSpPr>
          <p:cNvPr id="4" name="Slide Number Placeholder 3"/>
          <p:cNvSpPr>
            <a:spLocks noGrp="1"/>
          </p:cNvSpPr>
          <p:nvPr>
            <p:ph type="sldNum" sz="quarter" idx="10"/>
          </p:nvPr>
        </p:nvSpPr>
        <p:spPr/>
        <p:txBody>
          <a:bodyPr/>
          <a:lstStyle/>
          <a:p>
            <a:pPr rtl="1"/>
            <a:fld id="{C568F6E5-5E12-4623-90BB-7EC2ED9BF81B}" type="slidenum">
              <a:rPr lang="en-US" smtClean="0"/>
              <a:pPr/>
              <a:t>5</a:t>
            </a:fld>
            <a:endParaRPr lang="ar-SA"/>
          </a:p>
        </p:txBody>
      </p:sp>
    </p:spTree>
    <p:extLst>
      <p:ext uri="{BB962C8B-B14F-4D97-AF65-F5344CB8AC3E}">
        <p14:creationId xmlns:p14="http://schemas.microsoft.com/office/powerpoint/2010/main" val="29870437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algn="r" rtl="1"/>
            <a:r>
              <a:rPr lang="ar-SA" sz="1200" kern="1200" baseline="0" dirty="0">
                <a:solidFill>
                  <a:schemeClr val="tx1"/>
                </a:solidFill>
                <a:latin typeface="Arial"/>
                <a:cs typeface="Arial"/>
              </a:rPr>
              <a:t>قد تكون للناجيات من العنف الجنسي ردود الفعل التالية بعد تجربة العنف الجنسي:</a:t>
            </a:r>
          </a:p>
          <a:p>
            <a:pPr algn="r" rtl="1">
              <a:buFont typeface="Arial" pitchFamily="34" charset="0"/>
              <a:buChar char="•"/>
            </a:pPr>
            <a:r>
              <a:rPr lang="ar-SA" sz="1200" kern="1200" baseline="0" dirty="0">
                <a:solidFill>
                  <a:schemeClr val="tx1"/>
                </a:solidFill>
                <a:latin typeface="Arial"/>
                <a:cs typeface="Arial"/>
              </a:rPr>
              <a:t>الصدمة والخوف والشعور بالضعف والعجز</a:t>
            </a:r>
          </a:p>
          <a:p>
            <a:pPr algn="r" rtl="1">
              <a:buFont typeface="Arial" pitchFamily="34" charset="0"/>
              <a:buChar char="•"/>
            </a:pPr>
            <a:r>
              <a:rPr lang="ar-SA" sz="1200" kern="1200" baseline="0" dirty="0">
                <a:solidFill>
                  <a:schemeClr val="tx1"/>
                </a:solidFill>
                <a:latin typeface="Arial"/>
                <a:cs typeface="Arial"/>
              </a:rPr>
              <a:t> التجرد من مشاعر السلامة الشخصية</a:t>
            </a:r>
          </a:p>
          <a:p>
            <a:pPr algn="r" rtl="1">
              <a:buFont typeface="Arial" pitchFamily="34" charset="0"/>
              <a:buChar char="•"/>
            </a:pPr>
            <a:r>
              <a:rPr lang="ar-SA" sz="1200" kern="1200" baseline="0" dirty="0">
                <a:solidFill>
                  <a:schemeClr val="tx1"/>
                </a:solidFill>
                <a:latin typeface="Arial"/>
                <a:cs typeface="Arial"/>
              </a:rPr>
              <a:t> أعراض جسدية (الارتجاف والصداع والشعور بالتعب الشديد وعدم القدرة على تناول الطعام أو الشراب وعدم القدرة على النوم)</a:t>
            </a:r>
          </a:p>
          <a:p>
            <a:pPr algn="r" rtl="1">
              <a:buFont typeface="Arial" pitchFamily="34" charset="0"/>
              <a:buChar char="•"/>
            </a:pPr>
            <a:r>
              <a:rPr lang="ar-SA" sz="1200" kern="1200" baseline="0" dirty="0">
                <a:solidFill>
                  <a:schemeClr val="tx1"/>
                </a:solidFill>
                <a:latin typeface="Arial"/>
                <a:cs typeface="Arial"/>
              </a:rPr>
              <a:t> الارتباك، الحيرة</a:t>
            </a:r>
          </a:p>
          <a:p>
            <a:pPr indent="-457200" algn="r" rtl="1">
              <a:buFont typeface="Arial" pitchFamily="34" charset="0"/>
              <a:buChar char="•"/>
            </a:pPr>
            <a:r>
              <a:rPr lang="ar-SA" sz="1200" dirty="0">
                <a:solidFill>
                  <a:schemeClr val="tx1"/>
                </a:solidFill>
                <a:latin typeface="Arial"/>
                <a:cs typeface="Arial"/>
              </a:rPr>
              <a:t>مشاعر الانفصال وتبدد الشخصية</a:t>
            </a:r>
          </a:p>
          <a:p>
            <a:pPr indent="-457200" algn="r" rtl="1">
              <a:buFont typeface="Arial" pitchFamily="34" charset="0"/>
              <a:buChar char="•"/>
            </a:pPr>
            <a:r>
              <a:rPr lang="ar-SA" sz="1200" dirty="0">
                <a:solidFill>
                  <a:schemeClr val="tx1"/>
                </a:solidFill>
                <a:latin typeface="Arial"/>
                <a:cs typeface="Arial"/>
              </a:rPr>
              <a:t>الحزن والبكاء</a:t>
            </a:r>
          </a:p>
          <a:p>
            <a:pPr indent="-457200" algn="r" rtl="1">
              <a:buFont typeface="Arial" pitchFamily="34" charset="0"/>
              <a:buChar char="•"/>
            </a:pPr>
            <a:r>
              <a:rPr lang="ar-SA" sz="1200" dirty="0">
                <a:solidFill>
                  <a:schemeClr val="tx1"/>
                </a:solidFill>
                <a:latin typeface="Arial"/>
                <a:cs typeface="Arial"/>
              </a:rPr>
              <a:t>الشعور بالانغلاق</a:t>
            </a:r>
          </a:p>
          <a:p>
            <a:pPr indent="-457200" algn="r" rtl="1">
              <a:buFont typeface="Arial" pitchFamily="34" charset="0"/>
              <a:buChar char="•"/>
            </a:pPr>
            <a:r>
              <a:rPr lang="ar-SA" sz="1200" dirty="0">
                <a:solidFill>
                  <a:schemeClr val="tx1"/>
                </a:solidFill>
                <a:latin typeface="Arial"/>
                <a:cs typeface="Arial"/>
              </a:rPr>
              <a:t>عدم التحدث على الإطلاق</a:t>
            </a:r>
          </a:p>
          <a:p>
            <a:pPr indent="-457200" algn="r" rtl="1">
              <a:buFont typeface="Arial" pitchFamily="34" charset="0"/>
              <a:buChar char="•"/>
            </a:pPr>
            <a:r>
              <a:rPr lang="ar-SA" sz="1200" dirty="0">
                <a:solidFill>
                  <a:schemeClr val="tx1"/>
                </a:solidFill>
                <a:latin typeface="Arial"/>
                <a:cs typeface="Arial"/>
              </a:rPr>
              <a:t>عدم القدرة على رعاية أنفسهن أو أطفالهن.</a:t>
            </a:r>
          </a:p>
          <a:p>
            <a:pPr rtl="1">
              <a:buFont typeface="Arial" pitchFamily="34" charset="0"/>
              <a:buNone/>
            </a:pPr>
            <a:endParaRPr lang="ar-SA" sz="1200" kern="1200" baseline="0" dirty="0">
              <a:solidFill>
                <a:schemeClr val="tx1"/>
              </a:solidFill>
              <a:latin typeface="Arial"/>
              <a:ea typeface="Arial"/>
              <a:cs typeface="Arial"/>
            </a:endParaRPr>
          </a:p>
          <a:p>
            <a:pPr rtl="1">
              <a:buFont typeface="Arial" pitchFamily="34" charset="0"/>
              <a:buChar char="•"/>
            </a:pPr>
            <a:endParaRPr lang="ar-SA" sz="1200" kern="1200" baseline="0" dirty="0">
              <a:solidFill>
                <a:schemeClr val="tx1"/>
              </a:solidFill>
              <a:latin typeface="Arial"/>
              <a:ea typeface="Arial"/>
              <a:cs typeface="Arial"/>
            </a:endParaRPr>
          </a:p>
          <a:p>
            <a:pPr algn="r" rtl="1"/>
            <a:r>
              <a:rPr lang="ar-SA" sz="1200" b="1" kern="1200" baseline="0" dirty="0">
                <a:solidFill>
                  <a:schemeClr val="tx1"/>
                </a:solidFill>
                <a:latin typeface="Arial"/>
                <a:cs typeface="Arial"/>
              </a:rPr>
              <a:t>وستختلف ردود فعل الناجيات اعتماداً على:</a:t>
            </a:r>
          </a:p>
          <a:p>
            <a:pPr algn="r" rtl="1">
              <a:buFont typeface="Arial" pitchFamily="34" charset="0"/>
              <a:buChar char="•"/>
            </a:pPr>
            <a:r>
              <a:rPr lang="ar-SA" sz="1200" kern="1200" baseline="0" dirty="0">
                <a:solidFill>
                  <a:schemeClr val="tx1"/>
                </a:solidFill>
                <a:latin typeface="Arial"/>
                <a:cs typeface="Arial"/>
              </a:rPr>
              <a:t>عمرهم (على سبيل المثال، الأطفال من مختلف الأعمار ومستويات التطور سيتفاعلون بشكل مختلف)</a:t>
            </a:r>
          </a:p>
          <a:p>
            <a:pPr algn="r" rtl="1">
              <a:buFont typeface="Arial" pitchFamily="34" charset="0"/>
              <a:buChar char="•"/>
            </a:pPr>
            <a:r>
              <a:rPr lang="ar-SA" sz="1200" kern="1200" baseline="0" dirty="0">
                <a:solidFill>
                  <a:schemeClr val="tx1"/>
                </a:solidFill>
                <a:latin typeface="Arial"/>
                <a:cs typeface="Arial"/>
              </a:rPr>
              <a:t> طبيعة العنف وسياقه (على سبيل المثال، هل كان المعتدي معروفاً وموثوقاً به، وهل كانت الاعتداءات مستمرة، وهل تم استخدام العنف، وهل كان هناك العديد من المعتدين، وهل خافت الناجية على حياتها؟)</a:t>
            </a:r>
          </a:p>
          <a:p>
            <a:pPr algn="r" rtl="1">
              <a:buFont typeface="Arial" pitchFamily="34" charset="0"/>
              <a:buChar char="•"/>
            </a:pPr>
            <a:r>
              <a:rPr lang="ar-SA" sz="1200" kern="1200" baseline="0" dirty="0">
                <a:solidFill>
                  <a:schemeClr val="tx1"/>
                </a:solidFill>
                <a:latin typeface="Arial"/>
                <a:cs typeface="Arial"/>
              </a:rPr>
              <a:t> مستوى الوصمة الاجتماعية أو القبول الاجتماعي (على سبيل المثال، إذا ما تم لومها عما حدث)</a:t>
            </a:r>
          </a:p>
          <a:p>
            <a:pPr algn="r" rtl="1">
              <a:buFont typeface="Arial" pitchFamily="34" charset="0"/>
              <a:buChar char="•"/>
            </a:pPr>
            <a:r>
              <a:rPr lang="ar-SA" sz="1200" kern="1200" baseline="0" dirty="0">
                <a:solidFill>
                  <a:schemeClr val="tx1"/>
                </a:solidFill>
                <a:latin typeface="Arial"/>
                <a:cs typeface="Arial"/>
              </a:rPr>
              <a:t> إذا ما تم تصديق الشخص وتم أخذه على محمل الجد (على سبيل المثال، إذا ما تم اتهامها بالكذب)</a:t>
            </a:r>
          </a:p>
          <a:p>
            <a:pPr algn="r" rtl="1">
              <a:buFont typeface="Arial" pitchFamily="34" charset="0"/>
              <a:buChar char="•"/>
            </a:pPr>
            <a:r>
              <a:rPr lang="ar-SA" sz="1200" kern="1200" baseline="0" dirty="0">
                <a:solidFill>
                  <a:schemeClr val="tx1"/>
                </a:solidFill>
                <a:latin typeface="Arial"/>
                <a:cs typeface="Arial"/>
              </a:rPr>
              <a:t> إذا ما كان لديها الدعم والموارد لتلبية احتياجاتها (على سبيل المثال، إذا كانت تحتاج إلى رعاية طبية، وهل كانت قادرة على الوصول إليها؟)</a:t>
            </a:r>
          </a:p>
          <a:p>
            <a:pPr algn="r" rtl="1">
              <a:buFont typeface="Arial" pitchFamily="34" charset="0"/>
              <a:buChar char="•"/>
            </a:pPr>
            <a:r>
              <a:rPr lang="ar-SA" sz="1200" kern="1200" baseline="0" dirty="0">
                <a:solidFill>
                  <a:schemeClr val="tx1"/>
                </a:solidFill>
                <a:latin typeface="Arial"/>
                <a:cs typeface="Arial"/>
              </a:rPr>
              <a:t> إذا كانت هناك بيئة آمنة يمكنها التعافي فيها</a:t>
            </a:r>
          </a:p>
          <a:p>
            <a:pPr algn="r" rtl="1">
              <a:buFont typeface="Arial" pitchFamily="34" charset="0"/>
              <a:buChar char="•"/>
            </a:pPr>
            <a:r>
              <a:rPr lang="ar-SA" sz="1200" kern="1200" baseline="0" dirty="0">
                <a:solidFill>
                  <a:schemeClr val="tx1"/>
                </a:solidFill>
                <a:latin typeface="Arial"/>
                <a:cs typeface="Arial"/>
              </a:rPr>
              <a:t> إذا ما كان يمكنها ممارسة بعض السيطرة والاختيار في الاستجابة للعنف </a:t>
            </a:r>
          </a:p>
          <a:p>
            <a:pPr algn="r" rtl="1">
              <a:buFont typeface="Arial" pitchFamily="34" charset="0"/>
              <a:buChar char="•"/>
            </a:pPr>
            <a:r>
              <a:rPr lang="ar-SA" sz="1200" kern="1200" baseline="0" dirty="0">
                <a:solidFill>
                  <a:schemeClr val="tx1"/>
                </a:solidFill>
                <a:latin typeface="Arial"/>
                <a:cs typeface="Arial"/>
              </a:rPr>
              <a:t>  إذا ما كان العنف قد حدث بالإضافة إلى اعتداء سابق أو صدمة سابقة</a:t>
            </a:r>
          </a:p>
        </p:txBody>
      </p:sp>
      <p:sp>
        <p:nvSpPr>
          <p:cNvPr id="4" name="Slide Number Placeholder 3"/>
          <p:cNvSpPr>
            <a:spLocks noGrp="1"/>
          </p:cNvSpPr>
          <p:nvPr>
            <p:ph type="sldNum" sz="quarter" idx="10"/>
          </p:nvPr>
        </p:nvSpPr>
        <p:spPr/>
        <p:txBody>
          <a:bodyPr/>
          <a:lstStyle/>
          <a:p>
            <a:pPr rtl="1"/>
            <a:fld id="{C568F6E5-5E12-4623-90BB-7EC2ED9BF81B}" type="slidenum">
              <a:rPr lang="en-US" smtClean="0"/>
              <a:pPr/>
              <a:t>6</a:t>
            </a:fld>
            <a:endParaRPr lang="ar-SA"/>
          </a:p>
        </p:txBody>
      </p:sp>
    </p:spTree>
    <p:extLst>
      <p:ext uri="{BB962C8B-B14F-4D97-AF65-F5344CB8AC3E}">
        <p14:creationId xmlns:p14="http://schemas.microsoft.com/office/powerpoint/2010/main" val="13962161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r" rtl="1"/>
            <a:r>
              <a:rPr lang="ar-SA" sz="1200" kern="1200" baseline="0" dirty="0">
                <a:solidFill>
                  <a:schemeClr val="tx1"/>
                </a:solidFill>
                <a:latin typeface="Arial"/>
                <a:cs typeface="Arial"/>
              </a:rPr>
              <a:t>تتمثل إحدى أهم الطرق التي يمكن أن تساعد الناجية من عنف الشريك في توفير معلومات دقيقة عن أسباب</a:t>
            </a:r>
          </a:p>
          <a:p>
            <a:pPr algn="r" rtl="1"/>
            <a:r>
              <a:rPr lang="ar-SA" sz="1200" kern="1200" baseline="0" dirty="0">
                <a:solidFill>
                  <a:schemeClr val="tx1"/>
                </a:solidFill>
                <a:latin typeface="Arial"/>
                <a:cs typeface="Arial"/>
              </a:rPr>
              <a:t>وديناميكيات عنف الشريك والاستجابات والمشاعر الطبيعية التي قد تعتري المرأة في علاقة تتعرض فيها للإيذاء.</a:t>
            </a:r>
          </a:p>
          <a:p>
            <a:pPr algn="r" rtl="1"/>
            <a:r>
              <a:rPr lang="ar-SA" sz="1200" kern="1200" baseline="0" dirty="0">
                <a:solidFill>
                  <a:schemeClr val="tx1"/>
                </a:solidFill>
                <a:latin typeface="Arial"/>
                <a:cs typeface="Arial"/>
              </a:rPr>
              <a:t>ويعد تقديم مثل هذه المعلومات مفيداً لأنه قد يقلل من لوم الذات والعار من العنف الذي تعرضت له</a:t>
            </a:r>
          </a:p>
          <a:p>
            <a:pPr algn="r" rtl="1"/>
            <a:r>
              <a:rPr lang="ar-SA" sz="1200" kern="1200" baseline="0" dirty="0">
                <a:solidFill>
                  <a:schemeClr val="tx1"/>
                </a:solidFill>
                <a:latin typeface="Arial"/>
                <a:cs typeface="Arial"/>
              </a:rPr>
              <a:t>أو تتعرض له إلى جانب   . تأكد من تعديل هذه الرسائل على النحو المناسب</a:t>
            </a:r>
          </a:p>
          <a:p>
            <a:pPr algn="r" rtl="1"/>
            <a:r>
              <a:rPr lang="ar-SA" sz="1200" kern="1200" baseline="0" dirty="0">
                <a:solidFill>
                  <a:schemeClr val="tx1"/>
                </a:solidFill>
                <a:latin typeface="Arial"/>
                <a:cs typeface="Arial"/>
              </a:rPr>
              <a:t>بما يتناسب مع السياق الخاص بك وحالة الناجية.</a:t>
            </a:r>
          </a:p>
          <a:p>
            <a:pPr rtl="1"/>
            <a:endParaRPr lang="ar-SA" sz="1200" kern="1200" baseline="0" dirty="0">
              <a:solidFill>
                <a:schemeClr val="tx1"/>
              </a:solidFill>
              <a:latin typeface="Arial"/>
              <a:ea typeface="Arial"/>
              <a:cs typeface="Arial"/>
            </a:endParaRPr>
          </a:p>
          <a:p>
            <a:pPr rtl="1"/>
            <a:endParaRPr lang="ar-SA" dirty="0"/>
          </a:p>
        </p:txBody>
      </p:sp>
      <p:sp>
        <p:nvSpPr>
          <p:cNvPr id="4" name="Slide Number Placeholder 3"/>
          <p:cNvSpPr>
            <a:spLocks noGrp="1"/>
          </p:cNvSpPr>
          <p:nvPr>
            <p:ph type="sldNum" sz="quarter" idx="10"/>
          </p:nvPr>
        </p:nvSpPr>
        <p:spPr/>
        <p:txBody>
          <a:bodyPr/>
          <a:lstStyle/>
          <a:p>
            <a:pPr rtl="1"/>
            <a:fld id="{C568F6E5-5E12-4623-90BB-7EC2ED9BF81B}" type="slidenum">
              <a:rPr lang="en-US" smtClean="0"/>
              <a:pPr/>
              <a:t>7</a:t>
            </a:fld>
            <a:endParaRPr lang="ar-SA"/>
          </a:p>
        </p:txBody>
      </p:sp>
    </p:spTree>
    <p:extLst>
      <p:ext uri="{BB962C8B-B14F-4D97-AF65-F5344CB8AC3E}">
        <p14:creationId xmlns:p14="http://schemas.microsoft.com/office/powerpoint/2010/main" val="27006265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r" rtl="1"/>
            <a:r>
              <a:rPr lang="ar-SA" b="1" dirty="0">
                <a:latin typeface="Arial"/>
                <a:cs typeface="Arial"/>
              </a:rPr>
              <a:t>**بعد القيام بهذا النشاط في مجموعات صغيرة، انتقل بالمناقشة إلى مجموعة كبيرة.  سجل ردود المجموعات على لوحة رسم بياني، وناقش الغرض من كل عبارة (أي كيف يكون من المفيد للناجيات أن يعرفن/يسمعن ذلك).</a:t>
            </a:r>
          </a:p>
          <a:p>
            <a:pPr rtl="1"/>
            <a:endParaRPr lang="ar-SA" b="1" baseline="0" dirty="0"/>
          </a:p>
          <a:p>
            <a:pPr algn="r" rtl="1"/>
            <a:r>
              <a:rPr lang="ar-SA" b="1" baseline="0" dirty="0">
                <a:latin typeface="Arial"/>
                <a:cs typeface="Arial"/>
              </a:rPr>
              <a:t>قم بتوزيع النشرة 15ج.2 - الرسائل الأساسية لمشاركتها مع الناجيات من العنف الجنسي.  راجع ذلك سريعاً مشيراً إلى أي العبارات حددتها المجموعة بالفعل وأي منها جديد.  </a:t>
            </a:r>
          </a:p>
          <a:p>
            <a:pPr rtl="1"/>
            <a:endParaRPr lang="ar-SA" b="1" baseline="0" dirty="0"/>
          </a:p>
          <a:p>
            <a:pPr marL="0" marR="0" indent="0" algn="r" defTabSz="914400" rtl="1" eaLnBrk="1" fontAlgn="auto" latinLnBrk="0" hangingPunct="1">
              <a:lnSpc>
                <a:spcPct val="100000"/>
              </a:lnSpc>
              <a:spcBef>
                <a:spcPts val="0"/>
              </a:spcBef>
              <a:spcAft>
                <a:spcPts val="0"/>
              </a:spcAft>
              <a:buClrTx/>
              <a:buSzTx/>
              <a:buFontTx/>
              <a:buNone/>
              <a:tabLst/>
              <a:defRPr/>
            </a:pPr>
            <a:r>
              <a:rPr lang="ar-SA" b="1" baseline="0" dirty="0">
                <a:latin typeface="Arial"/>
                <a:cs typeface="Arial"/>
              </a:rPr>
              <a:t>*العمل في أزواج (5 دقائق)*</a:t>
            </a:r>
            <a:r>
              <a:rPr lang="en-US" b="1" baseline="0" dirty="0">
                <a:latin typeface="Arial"/>
                <a:cs typeface="Arial"/>
              </a:rPr>
              <a:t>	</a:t>
            </a:r>
            <a:r>
              <a:rPr lang="ar-SA" smtClean="0">
                <a:latin typeface="Arial"/>
                <a:cs typeface="Arial"/>
              </a:rPr>
              <a:t>في أزواج، يتم اختيار 4-5 رسائل رئيسية والتدريب على قولها كما لو كنت عامل اجتماعي يتحدث مع ناجية.  تناوبوا الأدوار  كعامل اجتماعي وناجية.  </a:t>
            </a:r>
          </a:p>
          <a:p>
            <a:pPr marL="0" marR="0" indent="0" algn="l" defTabSz="914400" rtl="1" eaLnBrk="1" fontAlgn="auto" latinLnBrk="0" hangingPunct="1">
              <a:lnSpc>
                <a:spcPct val="100000"/>
              </a:lnSpc>
              <a:spcBef>
                <a:spcPts val="0"/>
              </a:spcBef>
              <a:spcAft>
                <a:spcPts val="0"/>
              </a:spcAft>
              <a:buClrTx/>
              <a:buSzTx/>
              <a:buFontTx/>
              <a:buNone/>
              <a:tabLst/>
              <a:defRPr/>
            </a:pPr>
            <a:endParaRPr lang="ar-SA" dirty="0"/>
          </a:p>
          <a:p>
            <a:pPr marL="0" marR="0" indent="0" algn="r" defTabSz="914400" rtl="1" eaLnBrk="1" fontAlgn="auto" latinLnBrk="0" hangingPunct="1">
              <a:lnSpc>
                <a:spcPct val="100000"/>
              </a:lnSpc>
              <a:spcBef>
                <a:spcPts val="0"/>
              </a:spcBef>
              <a:spcAft>
                <a:spcPts val="0"/>
              </a:spcAft>
              <a:buClrTx/>
              <a:buSzTx/>
              <a:buFontTx/>
              <a:buNone/>
              <a:tabLst/>
              <a:defRPr/>
            </a:pPr>
            <a:r>
              <a:rPr lang="ar-SA" b="1" dirty="0">
                <a:latin typeface="Arial"/>
                <a:cs typeface="Arial"/>
              </a:rPr>
              <a:t>* أحضر المجموعة معاً مرة أخرى لفترة وجيزة واطلب سماع التعليقات - كيف كان شعورك باعتبارك الناجية لسماع بعض هذه الرسائل؟  كيف كان شعورك كعامل اجتماعي؟  </a:t>
            </a:r>
            <a:endParaRPr lang="ar-SA" dirty="0"/>
          </a:p>
          <a:p>
            <a:pPr rtl="1"/>
            <a:endParaRPr lang="ar-SA" b="1" dirty="0"/>
          </a:p>
        </p:txBody>
      </p:sp>
      <p:sp>
        <p:nvSpPr>
          <p:cNvPr id="4" name="Slide Number Placeholder 3"/>
          <p:cNvSpPr>
            <a:spLocks noGrp="1"/>
          </p:cNvSpPr>
          <p:nvPr>
            <p:ph type="sldNum" sz="quarter" idx="10"/>
          </p:nvPr>
        </p:nvSpPr>
        <p:spPr/>
        <p:txBody>
          <a:bodyPr/>
          <a:lstStyle/>
          <a:p>
            <a:pPr rtl="1"/>
            <a:fld id="{C568F6E5-5E12-4623-90BB-7EC2ED9BF81B}" type="slidenum">
              <a:rPr lang="en-US" smtClean="0"/>
              <a:pPr/>
              <a:t>8</a:t>
            </a:fld>
            <a:endParaRPr lang="ar-SA"/>
          </a:p>
        </p:txBody>
      </p:sp>
    </p:spTree>
    <p:extLst>
      <p:ext uri="{BB962C8B-B14F-4D97-AF65-F5344CB8AC3E}">
        <p14:creationId xmlns:p14="http://schemas.microsoft.com/office/powerpoint/2010/main" val="40075440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r" rtl="1"/>
            <a:r>
              <a:rPr lang="ar-SA" sz="1200" b="0" kern="1200" dirty="0">
                <a:solidFill>
                  <a:schemeClr val="tx1"/>
                </a:solidFill>
                <a:latin typeface="Arial"/>
                <a:cs typeface="Arial"/>
              </a:rPr>
              <a:t>قبل أن نناقش ما الاعتبارات/التكيفات التي قد يكون من المهم اتخاذها في استجابة إدارة الحالة التي نقدمها للمراهقات اللواتي تعرضن للعنف، من المفيد لنا أن نلقي نظرة على بعض الإحصاءات المهمة حول المراهقات.  </a:t>
            </a:r>
            <a:r>
              <a:rPr lang="ar-SA" sz="1200" b="1" kern="1200" baseline="0" dirty="0">
                <a:solidFill>
                  <a:schemeClr val="tx1"/>
                </a:solidFill>
                <a:latin typeface="Arial"/>
                <a:cs typeface="Arial"/>
              </a:rPr>
              <a:t>**إذا كانت هناك إحصاءات أو اتجاهات محلية مع الفتيات المراهقات، فسيكون من المفيد إدراجها هنا** </a:t>
            </a:r>
            <a:endParaRPr lang="ar-SA" sz="1200" b="1" kern="1200" dirty="0">
              <a:solidFill>
                <a:schemeClr val="tx1"/>
              </a:solidFill>
              <a:latin typeface="Arial"/>
              <a:ea typeface="Arial"/>
              <a:cs typeface="Arial"/>
            </a:endParaRPr>
          </a:p>
          <a:p>
            <a:pPr rtl="1"/>
            <a:endParaRPr lang="ar-SA" sz="1200" b="1" kern="1200" dirty="0">
              <a:solidFill>
                <a:schemeClr val="tx1"/>
              </a:solidFill>
              <a:latin typeface="Arial"/>
              <a:ea typeface="Arial"/>
              <a:cs typeface="Arial"/>
            </a:endParaRPr>
          </a:p>
          <a:p>
            <a:pPr algn="r" rtl="1"/>
            <a:r>
              <a:rPr lang="ar-SA" sz="1200" b="1" kern="1200" dirty="0">
                <a:solidFill>
                  <a:schemeClr val="tx1"/>
                </a:solidFill>
                <a:latin typeface="Arial"/>
                <a:cs typeface="Arial"/>
              </a:rPr>
              <a:t>حالة المراهقات</a:t>
            </a:r>
            <a:endParaRPr lang="ar-SA" sz="1200" kern="1200" dirty="0">
              <a:solidFill>
                <a:schemeClr val="tx1"/>
              </a:solidFill>
              <a:latin typeface="Arial"/>
              <a:ea typeface="Arial"/>
              <a:cs typeface="Arial"/>
            </a:endParaRPr>
          </a:p>
          <a:p>
            <a:pPr lvl="0" algn="r" rtl="1">
              <a:buFont typeface="Arial" pitchFamily="34" charset="0"/>
              <a:buChar char="•"/>
            </a:pPr>
            <a:r>
              <a:rPr lang="ar-SA" sz="1200" kern="1200" dirty="0">
                <a:solidFill>
                  <a:schemeClr val="tx1"/>
                </a:solidFill>
                <a:latin typeface="Arial"/>
                <a:cs typeface="Arial"/>
              </a:rPr>
              <a:t>1 من بين 7 فتيات في البلدان النامية  سيتزوجن قبل سن الخامسة عشرة.</a:t>
            </a:r>
          </a:p>
          <a:p>
            <a:pPr lvl="0" algn="r" rtl="1">
              <a:buFont typeface="Arial" pitchFamily="34" charset="0"/>
              <a:buChar char="•"/>
            </a:pPr>
            <a:r>
              <a:rPr lang="ar-SA" sz="1200" kern="1200" dirty="0">
                <a:solidFill>
                  <a:schemeClr val="tx1"/>
                </a:solidFill>
                <a:latin typeface="Arial"/>
                <a:cs typeface="Arial"/>
              </a:rPr>
              <a:t>ما يقرب من نصف حالات الاعتداء الجنسي في جميع أنحاء العالم تكون لفتيات تتراوح أعمارهن بين 15 وأصغر.</a:t>
            </a:r>
          </a:p>
          <a:p>
            <a:pPr lvl="0" algn="r" rtl="1">
              <a:buFont typeface="Arial" pitchFamily="34" charset="0"/>
              <a:buChar char="•"/>
            </a:pPr>
            <a:r>
              <a:rPr lang="ar-SA" sz="1200" kern="1200" dirty="0">
                <a:solidFill>
                  <a:schemeClr val="tx1"/>
                </a:solidFill>
                <a:latin typeface="Arial"/>
                <a:cs typeface="Arial"/>
              </a:rPr>
              <a:t>الانتحار هو السبب الرئيسي الأول للوفاة بين المراهقات اللواتي تتراوح أعمارهن بين 15 و19 سنة في البلدان منخفضة ومتوسطة الدخل.</a:t>
            </a:r>
          </a:p>
          <a:p>
            <a:pPr lvl="0" algn="r" rtl="1">
              <a:buFont typeface="Arial" pitchFamily="34" charset="0"/>
              <a:buChar char="•"/>
            </a:pPr>
            <a:r>
              <a:rPr lang="ar-SA" sz="1200" kern="1200" dirty="0">
                <a:solidFill>
                  <a:schemeClr val="tx1"/>
                </a:solidFill>
                <a:latin typeface="Arial"/>
                <a:cs typeface="Arial"/>
              </a:rPr>
              <a:t>وتعد المضاعفات الناجمة عن الحمل والولادة هي السبب الرئيسي الثاني للوفاة بين المراهقات اللاتي تتراوح أعمارهن بين 15 و19 سنة في البلدان منخفضة ومتوسطة الدخل.  </a:t>
            </a:r>
          </a:p>
          <a:p>
            <a:pPr lvl="0" algn="r" rtl="1">
              <a:buFont typeface="Arial" pitchFamily="34" charset="0"/>
              <a:buChar char="•"/>
            </a:pPr>
            <a:r>
              <a:rPr lang="ar-SA" sz="1200" kern="1200" dirty="0">
                <a:solidFill>
                  <a:schemeClr val="tx1"/>
                </a:solidFill>
                <a:latin typeface="Arial"/>
                <a:cs typeface="Arial"/>
              </a:rPr>
              <a:t>من بين الـ 130 مليون شاب غير الملتحقين بالمدارس في العالم، 70% منهم فتيات.</a:t>
            </a:r>
          </a:p>
          <a:p>
            <a:pPr lvl="0" algn="r" rtl="1">
              <a:buFont typeface="Arial" pitchFamily="34" charset="0"/>
              <a:buChar char="•"/>
            </a:pPr>
            <a:r>
              <a:rPr lang="ar-SA" sz="1200" kern="1200" dirty="0">
                <a:solidFill>
                  <a:schemeClr val="tx1"/>
                </a:solidFill>
                <a:latin typeface="Arial"/>
                <a:cs typeface="Arial"/>
              </a:rPr>
              <a:t>عندما تتلقى أية فتاة سبع سنوات أو أكثر من التعليم، فإنها تتزوج في المتوسط بعد أربع سنوات، وتؤخر حملها الأول على الأقل لنفس الفترة، وتنجب أطفالاً أقل بنسبة 2.2.</a:t>
            </a:r>
          </a:p>
          <a:p>
            <a:pPr lvl="0" rtl="1">
              <a:buFont typeface="Arial" pitchFamily="34" charset="0"/>
              <a:buChar char="•"/>
            </a:pPr>
            <a:endParaRPr lang="ar-SA" sz="1200" kern="1200" dirty="0">
              <a:solidFill>
                <a:schemeClr val="tx1"/>
              </a:solidFill>
              <a:latin typeface="Arial"/>
              <a:ea typeface="Arial"/>
              <a:cs typeface="Arial"/>
            </a:endParaRPr>
          </a:p>
          <a:p>
            <a:pPr lvl="0" algn="r" rtl="1">
              <a:buFont typeface="Arial" pitchFamily="34" charset="0"/>
              <a:buNone/>
            </a:pPr>
            <a:r>
              <a:rPr lang="ar-SA" sz="1200" b="1" kern="1200" dirty="0">
                <a:solidFill>
                  <a:schemeClr val="tx1"/>
                </a:solidFill>
                <a:latin typeface="Arial"/>
                <a:cs typeface="Arial"/>
              </a:rPr>
              <a:t>*اسأل المجموعة* </a:t>
            </a:r>
            <a:r>
              <a:rPr lang="ar-SA" sz="1200" b="0" kern="1200" baseline="0" dirty="0">
                <a:solidFill>
                  <a:schemeClr val="tx1"/>
                </a:solidFill>
                <a:latin typeface="Arial"/>
                <a:cs typeface="Arial"/>
              </a:rPr>
              <a:t>هل يتماشى هذا ما تراه في مجتمعك؟ المجتمعات التي تعمل فيها؟ </a:t>
            </a:r>
            <a:endParaRPr lang="ar-SA" sz="1200" b="1" kern="1200" dirty="0">
              <a:solidFill>
                <a:schemeClr val="tx1"/>
              </a:solidFill>
              <a:latin typeface="Arial"/>
              <a:ea typeface="Arial"/>
              <a:cs typeface="Arial"/>
            </a:endParaRPr>
          </a:p>
          <a:p>
            <a:pPr rtl="1"/>
            <a:endParaRPr lang="ar-SA" dirty="0"/>
          </a:p>
        </p:txBody>
      </p:sp>
      <p:sp>
        <p:nvSpPr>
          <p:cNvPr id="4" name="Slide Number Placeholder 3"/>
          <p:cNvSpPr>
            <a:spLocks noGrp="1"/>
          </p:cNvSpPr>
          <p:nvPr>
            <p:ph type="sldNum" sz="quarter" idx="10"/>
          </p:nvPr>
        </p:nvSpPr>
        <p:spPr/>
        <p:txBody>
          <a:bodyPr/>
          <a:lstStyle/>
          <a:p>
            <a:pPr rtl="1"/>
            <a:fld id="{C568F6E5-5E12-4623-90BB-7EC2ED9BF81B}" type="slidenum">
              <a:rPr lang="en-US" smtClean="0"/>
              <a:pPr/>
              <a:t>9</a:t>
            </a:fld>
            <a:endParaRPr lang="ar-SA"/>
          </a:p>
        </p:txBody>
      </p:sp>
    </p:spTree>
    <p:extLst>
      <p:ext uri="{BB962C8B-B14F-4D97-AF65-F5344CB8AC3E}">
        <p14:creationId xmlns:p14="http://schemas.microsoft.com/office/powerpoint/2010/main" val="1720845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2.pn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3.xml"/><Relationship Id="rId4" Type="http://schemas.openxmlformats.org/officeDocument/2006/relationships/image" Target="../media/image8.png"/></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3.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3.xml"/><Relationship Id="rId5" Type="http://schemas.openxmlformats.org/officeDocument/2006/relationships/image" Target="../media/image8.png"/><Relationship Id="rId4" Type="http://schemas.openxmlformats.org/officeDocument/2006/relationships/image" Target="../media/image12.png"/></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3.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3.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3.xml"/><Relationship Id="rId4" Type="http://schemas.openxmlformats.org/officeDocument/2006/relationships/image" Target="../media/image8.png"/></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2.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2800" dirty="0">
                <a:solidFill>
                  <a:prstClr val="white"/>
                </a:solidFill>
                <a:latin typeface="Arial"/>
                <a:cs typeface="Arial"/>
              </a:rPr>
              <a:t>الوحدة 1</a:t>
            </a: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1059180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lgn="r" rtl="1">
              <a:defRPr/>
            </a:pPr>
            <a:r>
              <a:rPr lang="ar-SA" sz="3800" dirty="0">
                <a:solidFill>
                  <a:prstClr val="black"/>
                </a:solidFill>
                <a:latin typeface="Arial"/>
                <a:cs typeface="Arial"/>
              </a:rPr>
              <a:t>التدريب على إدارة حالة العنف المبني على النوع الاجتماعي بين الوكالات</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flipH="1">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2800" dirty="0">
                <a:solidFill>
                  <a:prstClr val="white"/>
                </a:solidFill>
                <a:latin typeface="Arial"/>
                <a:cs typeface="Arial"/>
              </a:rPr>
              <a:t>الوحدة 1</a:t>
            </a: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3200" spc="0" dirty="0">
                <a:solidFill>
                  <a:prstClr val="white"/>
                </a:solidFill>
                <a:latin typeface="Arial"/>
                <a:cs typeface="Arial"/>
              </a:rPr>
              <a:t>انقر لتحرير العنوان الفرعي</a:t>
            </a: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a:t>Click to edit Master title style</a:t>
            </a:r>
            <a:endParaRPr 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2800" dirty="0">
                <a:solidFill>
                  <a:prstClr val="white"/>
                </a:solidFill>
                <a:latin typeface="Arial"/>
                <a:cs typeface="Arial"/>
              </a:rPr>
              <a:t>الوحدة 1</a:t>
            </a: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1059180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lgn="r" rtl="1">
              <a:defRPr/>
            </a:pPr>
            <a:r>
              <a:rPr lang="ar-SA" sz="3800" dirty="0">
                <a:solidFill>
                  <a:prstClr val="black"/>
                </a:solidFill>
                <a:latin typeface="Arial"/>
                <a:cs typeface="Arial"/>
              </a:rPr>
              <a:t>التدريب على إدارة حالة العنف المبني على النوع الاجتماعي بين الوكالات</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2800" dirty="0">
                <a:solidFill>
                  <a:prstClr val="white"/>
                </a:solidFill>
                <a:latin typeface="Arial"/>
                <a:cs typeface="Arial"/>
              </a:rPr>
              <a:t>الوحدة 1</a:t>
            </a: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3200" spc="0" dirty="0">
                <a:solidFill>
                  <a:prstClr val="white"/>
                </a:solidFill>
                <a:latin typeface="Arial"/>
                <a:cs typeface="Arial"/>
              </a:rPr>
              <a:t>انقر لتحرير العنوان الفرعي</a:t>
            </a: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a:t>Click to edit Master title style</a:t>
            </a:r>
            <a:endParaRPr lang="en-US" dirty="0"/>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2800" dirty="0">
                <a:solidFill>
                  <a:prstClr val="white"/>
                </a:solidFill>
                <a:latin typeface="Arial"/>
                <a:cs typeface="Arial"/>
              </a:rPr>
              <a:t>الوحدة 1</a:t>
            </a: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982663"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2800" dirty="0">
                <a:solidFill>
                  <a:prstClr val="white"/>
                </a:solidFill>
                <a:latin typeface="Arial"/>
                <a:cs typeface="Arial"/>
              </a:rPr>
              <a:t>الوحدة 1</a:t>
            </a: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3200" spc="0" dirty="0">
                <a:solidFill>
                  <a:prstClr val="white"/>
                </a:solidFill>
                <a:latin typeface="Arial"/>
                <a:cs typeface="Arial"/>
              </a:rPr>
              <a:t>انقر لتحرير العنوان الفرعي</a:t>
            </a: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a:t>Click to edit Master title style</a:t>
            </a:r>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18" Type="http://schemas.openxmlformats.org/officeDocument/2006/relationships/slideLayout" Target="../slideLayouts/slideLayout42.xml"/><Relationship Id="rId3" Type="http://schemas.openxmlformats.org/officeDocument/2006/relationships/slideLayout" Target="../slideLayouts/slideLayout27.xml"/><Relationship Id="rId21" Type="http://schemas.openxmlformats.org/officeDocument/2006/relationships/slideLayout" Target="../slideLayouts/slideLayout45.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17" Type="http://schemas.openxmlformats.org/officeDocument/2006/relationships/slideLayout" Target="../slideLayouts/slideLayout41.xml"/><Relationship Id="rId25" Type="http://schemas.openxmlformats.org/officeDocument/2006/relationships/theme" Target="../theme/theme2.xml"/><Relationship Id="rId2" Type="http://schemas.openxmlformats.org/officeDocument/2006/relationships/slideLayout" Target="../slideLayouts/slideLayout26.xml"/><Relationship Id="rId16" Type="http://schemas.openxmlformats.org/officeDocument/2006/relationships/slideLayout" Target="../slideLayouts/slideLayout40.xml"/><Relationship Id="rId20" Type="http://schemas.openxmlformats.org/officeDocument/2006/relationships/slideLayout" Target="../slideLayouts/slideLayout44.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24" Type="http://schemas.openxmlformats.org/officeDocument/2006/relationships/slideLayout" Target="../slideLayouts/slideLayout48.xml"/><Relationship Id="rId5" Type="http://schemas.openxmlformats.org/officeDocument/2006/relationships/slideLayout" Target="../slideLayouts/slideLayout29.xml"/><Relationship Id="rId15" Type="http://schemas.openxmlformats.org/officeDocument/2006/relationships/slideLayout" Target="../slideLayouts/slideLayout39.xml"/><Relationship Id="rId23" Type="http://schemas.openxmlformats.org/officeDocument/2006/relationships/slideLayout" Target="../slideLayouts/slideLayout47.xml"/><Relationship Id="rId10" Type="http://schemas.openxmlformats.org/officeDocument/2006/relationships/slideLayout" Target="../slideLayouts/slideLayout34.xml"/><Relationship Id="rId19" Type="http://schemas.openxmlformats.org/officeDocument/2006/relationships/slideLayout" Target="../slideLayouts/slideLayout43.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slideLayout" Target="../slideLayouts/slideLayout38.xml"/><Relationship Id="rId22" Type="http://schemas.openxmlformats.org/officeDocument/2006/relationships/slideLayout" Target="../slideLayouts/slideLayout4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slideLayout" Target="../slideLayouts/slideLayout61.xml"/><Relationship Id="rId18" Type="http://schemas.openxmlformats.org/officeDocument/2006/relationships/slideLayout" Target="../slideLayouts/slideLayout66.xml"/><Relationship Id="rId3" Type="http://schemas.openxmlformats.org/officeDocument/2006/relationships/slideLayout" Target="../slideLayouts/slideLayout51.xml"/><Relationship Id="rId21" Type="http://schemas.openxmlformats.org/officeDocument/2006/relationships/slideLayout" Target="../slideLayouts/slideLayout69.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17" Type="http://schemas.openxmlformats.org/officeDocument/2006/relationships/slideLayout" Target="../slideLayouts/slideLayout65.xml"/><Relationship Id="rId25" Type="http://schemas.openxmlformats.org/officeDocument/2006/relationships/theme" Target="../theme/theme3.xml"/><Relationship Id="rId2" Type="http://schemas.openxmlformats.org/officeDocument/2006/relationships/slideLayout" Target="../slideLayouts/slideLayout50.xml"/><Relationship Id="rId16" Type="http://schemas.openxmlformats.org/officeDocument/2006/relationships/slideLayout" Target="../slideLayouts/slideLayout64.xml"/><Relationship Id="rId20" Type="http://schemas.openxmlformats.org/officeDocument/2006/relationships/slideLayout" Target="../slideLayouts/slideLayout68.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24" Type="http://schemas.openxmlformats.org/officeDocument/2006/relationships/slideLayout" Target="../slideLayouts/slideLayout72.xml"/><Relationship Id="rId5" Type="http://schemas.openxmlformats.org/officeDocument/2006/relationships/slideLayout" Target="../slideLayouts/slideLayout53.xml"/><Relationship Id="rId15" Type="http://schemas.openxmlformats.org/officeDocument/2006/relationships/slideLayout" Target="../slideLayouts/slideLayout63.xml"/><Relationship Id="rId23" Type="http://schemas.openxmlformats.org/officeDocument/2006/relationships/slideLayout" Target="../slideLayouts/slideLayout71.xml"/><Relationship Id="rId10" Type="http://schemas.openxmlformats.org/officeDocument/2006/relationships/slideLayout" Target="../slideLayouts/slideLayout58.xml"/><Relationship Id="rId19" Type="http://schemas.openxmlformats.org/officeDocument/2006/relationships/slideLayout" Target="../slideLayouts/slideLayout67.xml"/><Relationship Id="rId4" Type="http://schemas.openxmlformats.org/officeDocument/2006/relationships/slideLayout" Target="../slideLayouts/slideLayout52.xml"/><Relationship Id="rId9" Type="http://schemas.openxmlformats.org/officeDocument/2006/relationships/slideLayout" Target="../slideLayouts/slideLayout57.xml"/><Relationship Id="rId14" Type="http://schemas.openxmlformats.org/officeDocument/2006/relationships/slideLayout" Target="../slideLayouts/slideLayout62.xml"/><Relationship Id="rId22" Type="http://schemas.openxmlformats.org/officeDocument/2006/relationships/slideLayout" Target="../slideLayouts/slideLayout7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7F5FD356-485E-428B-80CB-7F6A6467F807}" type="datetimeFigureOut">
              <a:rPr lang="en-US">
                <a:ea typeface="MS PGothic" pitchFamily="34" charset="-128"/>
              </a:rPr>
              <a:pPr fontAlgn="base">
                <a:spcBef>
                  <a:spcPct val="0"/>
                </a:spcBef>
                <a:spcAft>
                  <a:spcPct val="0"/>
                </a:spcAft>
                <a:defRPr/>
              </a:pPr>
              <a:t>10/2/2017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4A91A1AE-D3BA-4CD4-98AA-A978F9614A8A}"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 id="2147483721" r:id="rId12"/>
    <p:sldLayoutId id="2147483722" r:id="rId13"/>
    <p:sldLayoutId id="2147483723" r:id="rId14"/>
    <p:sldLayoutId id="2147483724" r:id="rId15"/>
    <p:sldLayoutId id="2147483725" r:id="rId16"/>
    <p:sldLayoutId id="2147483726" r:id="rId17"/>
    <p:sldLayoutId id="2147483727" r:id="rId18"/>
    <p:sldLayoutId id="2147483728" r:id="rId19"/>
    <p:sldLayoutId id="2147483729" r:id="rId20"/>
    <p:sldLayoutId id="2147483730" r:id="rId21"/>
    <p:sldLayoutId id="2147483731" r:id="rId22"/>
    <p:sldLayoutId id="2147483732" r:id="rId23"/>
    <p:sldLayoutId id="2147483733"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7F5FD356-485E-428B-80CB-7F6A6467F807}" type="datetimeFigureOut">
              <a:rPr lang="en-US">
                <a:ea typeface="MS PGothic" pitchFamily="34" charset="-128"/>
              </a:rPr>
              <a:pPr fontAlgn="base">
                <a:spcBef>
                  <a:spcPct val="0"/>
                </a:spcBef>
                <a:spcAft>
                  <a:spcPct val="0"/>
                </a:spcAft>
                <a:defRPr/>
              </a:pPr>
              <a:t>10/2/2017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4A91A1AE-D3BA-4CD4-98AA-A978F9614A8A}"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35" r:id="rId1"/>
    <p:sldLayoutId id="2147483736" r:id="rId2"/>
    <p:sldLayoutId id="2147483737" r:id="rId3"/>
    <p:sldLayoutId id="2147483738" r:id="rId4"/>
    <p:sldLayoutId id="2147483739" r:id="rId5"/>
    <p:sldLayoutId id="2147483740" r:id="rId6"/>
    <p:sldLayoutId id="2147483741" r:id="rId7"/>
    <p:sldLayoutId id="2147483742" r:id="rId8"/>
    <p:sldLayoutId id="2147483743" r:id="rId9"/>
    <p:sldLayoutId id="2147483744" r:id="rId10"/>
    <p:sldLayoutId id="2147483745" r:id="rId11"/>
    <p:sldLayoutId id="2147483746" r:id="rId12"/>
    <p:sldLayoutId id="2147483747" r:id="rId13"/>
    <p:sldLayoutId id="2147483748" r:id="rId14"/>
    <p:sldLayoutId id="2147483749" r:id="rId15"/>
    <p:sldLayoutId id="2147483750" r:id="rId16"/>
    <p:sldLayoutId id="2147483751" r:id="rId17"/>
    <p:sldLayoutId id="2147483752" r:id="rId18"/>
    <p:sldLayoutId id="2147483753" r:id="rId19"/>
    <p:sldLayoutId id="2147483754" r:id="rId20"/>
    <p:sldLayoutId id="2147483755" r:id="rId21"/>
    <p:sldLayoutId id="2147483756" r:id="rId22"/>
    <p:sldLayoutId id="2147483757" r:id="rId23"/>
    <p:sldLayoutId id="2147483758"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EAD12348-1BEA-453A-AA28-4AC543540342}" type="datetimeFigureOut">
              <a:rPr lang="en-US">
                <a:ea typeface="MS PGothic" pitchFamily="34" charset="-128"/>
              </a:rPr>
              <a:pPr fontAlgn="base">
                <a:spcBef>
                  <a:spcPct val="0"/>
                </a:spcBef>
                <a:spcAft>
                  <a:spcPct val="0"/>
                </a:spcAft>
                <a:defRPr/>
              </a:pPr>
              <a:t>10/2/2017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43D93A0B-5087-4DB7-AF2E-0D50B316499B}"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60" r:id="rId1"/>
    <p:sldLayoutId id="2147483761" r:id="rId2"/>
    <p:sldLayoutId id="2147483762" r:id="rId3"/>
    <p:sldLayoutId id="2147483763" r:id="rId4"/>
    <p:sldLayoutId id="2147483764" r:id="rId5"/>
    <p:sldLayoutId id="2147483765" r:id="rId6"/>
    <p:sldLayoutId id="2147483766" r:id="rId7"/>
    <p:sldLayoutId id="2147483767" r:id="rId8"/>
    <p:sldLayoutId id="2147483768" r:id="rId9"/>
    <p:sldLayoutId id="2147483769" r:id="rId10"/>
    <p:sldLayoutId id="2147483770" r:id="rId11"/>
    <p:sldLayoutId id="2147483771" r:id="rId12"/>
    <p:sldLayoutId id="2147483772" r:id="rId13"/>
    <p:sldLayoutId id="2147483773" r:id="rId14"/>
    <p:sldLayoutId id="2147483774" r:id="rId15"/>
    <p:sldLayoutId id="2147483775" r:id="rId16"/>
    <p:sldLayoutId id="2147483776" r:id="rId17"/>
    <p:sldLayoutId id="2147483777" r:id="rId18"/>
    <p:sldLayoutId id="2147483778" r:id="rId19"/>
    <p:sldLayoutId id="2147483779" r:id="rId20"/>
    <p:sldLayoutId id="2147483780" r:id="rId21"/>
    <p:sldLayoutId id="2147483781" r:id="rId22"/>
    <p:sldLayoutId id="2147483782" r:id="rId23"/>
    <p:sldLayoutId id="2147483783"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8592" y="1507468"/>
            <a:ext cx="10244207" cy="1138773"/>
          </a:xfrm>
          <a:prstGeom prst="rect">
            <a:avLst/>
          </a:prstGeom>
          <a:solidFill>
            <a:schemeClr val="bg1"/>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rtl="1"/>
            <a:r>
              <a:rPr lang="ar-SA" sz="3400" b="1" dirty="0">
                <a:latin typeface="Arial"/>
                <a:cs typeface="Arial"/>
              </a:rPr>
              <a:t>التدريب على إدارة حالة العنف المبني على النوع الاجتماعي بين الوكالات</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smtClean="0">
                <a:latin typeface="Arial"/>
                <a:cs typeface="Arial"/>
              </a:rPr>
              <a:t>الاعتبارات الأساسية/التكيفات الخاصة بالفتيات المراهقات</a:t>
            </a:r>
          </a:p>
        </p:txBody>
      </p:sp>
      <p:sp>
        <p:nvSpPr>
          <p:cNvPr id="3" name="Content Placeholder 2"/>
          <p:cNvSpPr>
            <a:spLocks noGrp="1"/>
          </p:cNvSpPr>
          <p:nvPr>
            <p:ph idx="1"/>
          </p:nvPr>
        </p:nvSpPr>
        <p:spPr>
          <a:xfrm>
            <a:off x="1773238" y="1828800"/>
            <a:ext cx="9720262" cy="4838700"/>
          </a:xfrm>
        </p:spPr>
        <p:txBody>
          <a:bodyPr/>
          <a:lstStyle/>
          <a:p>
            <a:pPr indent="-457200" algn="r" rtl="1">
              <a:buFont typeface="Arial" pitchFamily="34" charset="0"/>
              <a:buChar char="•"/>
            </a:pPr>
            <a:r>
              <a:rPr lang="ar-SA" sz="1800" spc="0" dirty="0">
                <a:solidFill>
                  <a:schemeClr val="tx1"/>
                </a:solidFill>
                <a:latin typeface="Arial"/>
                <a:cs typeface="Arial"/>
              </a:rPr>
              <a:t>استخدام لغة بسيطة وواضحة في شكل يسهل فهمه ويمكن للفتيات المراهقات استيعابه.</a:t>
            </a:r>
          </a:p>
          <a:p>
            <a:pPr indent="-457200" algn="r" rtl="1">
              <a:buFont typeface="Arial" pitchFamily="34" charset="0"/>
              <a:buChar char="•"/>
            </a:pPr>
            <a:r>
              <a:rPr lang="ar-SA" sz="1800" spc="0" dirty="0">
                <a:solidFill>
                  <a:schemeClr val="tx1"/>
                </a:solidFill>
                <a:latin typeface="Arial"/>
                <a:cs typeface="Arial"/>
              </a:rPr>
              <a:t>العمل مع الوالدين/مقدمي الرعاية أو الأزواج إذا كانت الفتاة متزوجة. </a:t>
            </a:r>
            <a:r>
              <a:rPr lang="ar-SA" sz="1800" spc="0" dirty="0" smtClean="0">
                <a:solidFill>
                  <a:schemeClr val="tx1"/>
                </a:solidFill>
                <a:latin typeface="Arial"/>
                <a:cs typeface="Arial"/>
              </a:rPr>
              <a:t>كيف </a:t>
            </a:r>
            <a:r>
              <a:rPr lang="ar-SA" sz="1800" spc="0" dirty="0">
                <a:solidFill>
                  <a:schemeClr val="tx1"/>
                </a:solidFill>
                <a:latin typeface="Arial"/>
                <a:cs typeface="Arial"/>
              </a:rPr>
              <a:t>سيقوم برنامجك بذلك ويظل يعزز سلامة وسرية الفتاة؟</a:t>
            </a:r>
          </a:p>
          <a:p>
            <a:pPr indent="-457200" algn="r" rtl="1">
              <a:buFont typeface="Arial" pitchFamily="34" charset="0"/>
              <a:buChar char="•"/>
            </a:pPr>
            <a:r>
              <a:rPr lang="ar-SA" sz="1800" spc="0" dirty="0">
                <a:solidFill>
                  <a:schemeClr val="tx1"/>
                </a:solidFill>
                <a:latin typeface="Arial"/>
                <a:cs typeface="Arial"/>
              </a:rPr>
              <a:t>إجراءات الموافقة المطلعة. ما إجراءات الموافقة المطلعة للمراهقات؟  كيف تختلف حسب العمر؟</a:t>
            </a:r>
          </a:p>
          <a:p>
            <a:pPr indent="-457200" algn="r" rtl="1">
              <a:buFont typeface="Arial" pitchFamily="34" charset="0"/>
              <a:buChar char="•"/>
            </a:pPr>
            <a:r>
              <a:rPr lang="ar-SA" sz="1800" spc="0" dirty="0">
                <a:solidFill>
                  <a:schemeClr val="tx1"/>
                </a:solidFill>
                <a:latin typeface="Arial"/>
                <a:cs typeface="Arial"/>
              </a:rPr>
              <a:t>متطلبات الإبلاغ الإلزامي. </a:t>
            </a:r>
            <a:r>
              <a:rPr lang="ar-SA" sz="1800" spc="0" dirty="0" smtClean="0">
                <a:solidFill>
                  <a:schemeClr val="tx1"/>
                </a:solidFill>
                <a:latin typeface="Arial"/>
                <a:cs typeface="Arial"/>
              </a:rPr>
              <a:t>ما </a:t>
            </a:r>
            <a:r>
              <a:rPr lang="ar-SA" sz="1800" spc="0" dirty="0">
                <a:solidFill>
                  <a:schemeClr val="tx1"/>
                </a:solidFill>
                <a:latin typeface="Arial"/>
                <a:cs typeface="Arial"/>
              </a:rPr>
              <a:t>المتطلبات الخاصة بالأطفال في بيئتك؟ إلى أي عمر تنطبق هذه؟  ما المخاطر على سلامة الفتاة التي تقوم بالإبلاغ الإلزامي؟  ما سياسة البرنامج/ الوكالة؟</a:t>
            </a:r>
          </a:p>
          <a:p>
            <a:pPr indent="-457200" algn="r" rtl="1">
              <a:buFont typeface="Arial" pitchFamily="34" charset="0"/>
              <a:buChar char="•"/>
            </a:pPr>
            <a:r>
              <a:rPr lang="ar-SA" sz="1800" spc="0" dirty="0">
                <a:solidFill>
                  <a:schemeClr val="tx1"/>
                </a:solidFill>
                <a:latin typeface="Arial"/>
                <a:cs typeface="Arial"/>
              </a:rPr>
              <a:t>استخدام مبادئ المصلحة الفضلى لتوجيه عملية صنع القرار في خدمات إدارة الحالات. </a:t>
            </a:r>
          </a:p>
          <a:p>
            <a:pPr indent="-457200" algn="r" rtl="1">
              <a:buFont typeface="Arial" pitchFamily="34" charset="0"/>
              <a:buChar char="•"/>
            </a:pPr>
            <a:r>
              <a:rPr lang="ar-SA" sz="1800" spc="0" dirty="0">
                <a:solidFill>
                  <a:schemeClr val="tx1"/>
                </a:solidFill>
                <a:latin typeface="Arial"/>
                <a:cs typeface="Arial"/>
              </a:rPr>
              <a:t>الخدمات والإحالات الملائمة للعمر. ما الخدمات القائمة التي تستهدف الفتيات المراهقات؟ ما الخدمات الموجودة المجهزة تجهيزاً جيداً للعمل معهن؟</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4650" y="204788"/>
            <a:ext cx="11436350" cy="1135062"/>
          </a:xfrm>
        </p:spPr>
        <p:txBody>
          <a:bodyPr/>
          <a:lstStyle/>
          <a:p>
            <a:pPr rtl="1" eaLnBrk="1" fontAlgn="auto" hangingPunct="1">
              <a:spcAft>
                <a:spcPts val="0"/>
              </a:spcAft>
              <a:defRPr/>
            </a:pPr>
            <a:r>
              <a:rPr lang="ar-SA" spc="0" smtClean="0">
                <a:latin typeface="Arial"/>
                <a:cs typeface="Arial"/>
              </a:rPr>
              <a:t>الإنهاء</a:t>
            </a:r>
          </a:p>
        </p:txBody>
      </p:sp>
      <p:sp>
        <p:nvSpPr>
          <p:cNvPr id="3" name="Text Placeholder 2"/>
          <p:cNvSpPr>
            <a:spLocks noGrp="1"/>
          </p:cNvSpPr>
          <p:nvPr>
            <p:ph type="body" sz="quarter" idx="10"/>
          </p:nvPr>
        </p:nvSpPr>
        <p:spPr>
          <a:xfrm>
            <a:off x="3019425" y="2343150"/>
            <a:ext cx="6124575" cy="577850"/>
          </a:xfrm>
        </p:spPr>
        <p:txBody>
          <a:bodyPr rtlCol="0"/>
          <a:lstStyle/>
          <a:p>
            <a:pPr marL="91440" indent="-91440" rtl="1" eaLnBrk="1" fontAlgn="auto" hangingPunct="1">
              <a:buClr>
                <a:schemeClr val="accent3"/>
              </a:buClr>
              <a:defRPr/>
            </a:pPr>
            <a:r>
              <a:rPr lang="ar-SA" spc="0" smtClean="0">
                <a:latin typeface="Arial"/>
                <a:cs typeface="Arial"/>
              </a:rPr>
              <a:t>هل توجد أسئلة؟</a:t>
            </a:r>
          </a:p>
        </p:txBody>
      </p:sp>
      <p:sp>
        <p:nvSpPr>
          <p:cNvPr id="4" name="Text Placeholder 3"/>
          <p:cNvSpPr>
            <a:spLocks noGrp="1"/>
          </p:cNvSpPr>
          <p:nvPr>
            <p:ph type="body" sz="quarter" idx="11"/>
          </p:nvPr>
        </p:nvSpPr>
        <p:spPr>
          <a:xfrm>
            <a:off x="3019425" y="3951288"/>
            <a:ext cx="6124575" cy="577850"/>
          </a:xfrm>
        </p:spPr>
        <p:txBody>
          <a:bodyPr rtlCol="0"/>
          <a:lstStyle/>
          <a:p>
            <a:pPr marL="91440" indent="-91440" rtl="1" eaLnBrk="1" fontAlgn="auto" hangingPunct="1">
              <a:buClr>
                <a:schemeClr val="accent3"/>
              </a:buClr>
              <a:defRPr/>
            </a:pPr>
            <a:r>
              <a:rPr lang="ar-SA" spc="0" smtClean="0">
                <a:latin typeface="Arial"/>
                <a:cs typeface="Arial"/>
              </a:rPr>
              <a:t>هل توجد مخاوف؟</a:t>
            </a:r>
          </a:p>
        </p:txBody>
      </p:sp>
      <p:sp>
        <p:nvSpPr>
          <p:cNvPr id="5" name="Text Placeholder 4"/>
          <p:cNvSpPr>
            <a:spLocks noGrp="1"/>
          </p:cNvSpPr>
          <p:nvPr>
            <p:ph type="body" sz="quarter" idx="12"/>
          </p:nvPr>
        </p:nvSpPr>
        <p:spPr>
          <a:xfrm>
            <a:off x="3019425" y="5573713"/>
            <a:ext cx="6124575" cy="579437"/>
          </a:xfrm>
        </p:spPr>
        <p:txBody>
          <a:bodyPr rtlCol="0"/>
          <a:lstStyle/>
          <a:p>
            <a:pPr marL="91440" indent="-91440" rtl="1" eaLnBrk="1" fontAlgn="auto" hangingPunct="1">
              <a:buClr>
                <a:schemeClr val="accent3"/>
              </a:buClr>
              <a:defRPr/>
            </a:pPr>
            <a:r>
              <a:rPr lang="ar-SA" spc="0" smtClean="0">
                <a:latin typeface="Arial"/>
                <a:cs typeface="Arial"/>
              </a:rPr>
              <a:t>هل توجد أفكار؟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35567" y="1524787"/>
            <a:ext cx="10244667" cy="2134930"/>
          </a:xfrm>
        </p:spPr>
        <p:txBody>
          <a:bodyPr/>
          <a:lstStyle/>
          <a:p>
            <a:pPr algn="r" rtl="1"/>
            <a:r>
              <a:rPr lang="ar-SA" spc="0" smtClean="0">
                <a:latin typeface="Arial"/>
                <a:cs typeface="Arial"/>
              </a:rPr>
              <a:t>المحتوى الاختياري: التواصل مع الناجين من الأطفال</a:t>
            </a:r>
          </a:p>
        </p:txBody>
      </p:sp>
      <p:sp>
        <p:nvSpPr>
          <p:cNvPr id="4" name="Text Placeholder 3"/>
          <p:cNvSpPr>
            <a:spLocks noGrp="1"/>
          </p:cNvSpPr>
          <p:nvPr>
            <p:ph type="body" sz="quarter" idx="10"/>
          </p:nvPr>
        </p:nvSpPr>
        <p:spPr>
          <a:xfrm>
            <a:off x="992717" y="5022336"/>
            <a:ext cx="10329334" cy="720725"/>
          </a:xfrm>
        </p:spPr>
        <p:txBody>
          <a:bodyPr/>
          <a:lstStyle/>
          <a:p>
            <a:pPr algn="r" rtl="1">
              <a:buNone/>
            </a:pPr>
            <a:r>
              <a:rPr lang="ar-SA" spc="0" smtClean="0">
                <a:latin typeface="Arial"/>
                <a:cs typeface="Arial"/>
              </a:rPr>
              <a:t>من توجيهات رعاية الأطفال الناجين من الإساءة الجنسية </a:t>
            </a:r>
          </a:p>
        </p:txBody>
      </p:sp>
    </p:spTree>
    <p:extLst>
      <p:ext uri="{BB962C8B-B14F-4D97-AF65-F5344CB8AC3E}">
        <p14:creationId xmlns:p14="http://schemas.microsoft.com/office/powerpoint/2010/main" val="5435930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r" rtl="1"/>
            <a:r>
              <a:rPr lang="ar-SA" spc="0" smtClean="0">
                <a:latin typeface="Arial"/>
                <a:cs typeface="Arial"/>
              </a:rPr>
              <a:t>أفضل الممارسات للتواصل </a:t>
            </a:r>
          </a:p>
        </p:txBody>
      </p:sp>
      <p:grpSp>
        <p:nvGrpSpPr>
          <p:cNvPr id="3" name="Group 2"/>
          <p:cNvGrpSpPr/>
          <p:nvPr/>
        </p:nvGrpSpPr>
        <p:grpSpPr>
          <a:xfrm flipH="1">
            <a:off x="1386149" y="2290440"/>
            <a:ext cx="8996368" cy="4021255"/>
            <a:chOff x="1386149" y="2290440"/>
            <a:chExt cx="8996368" cy="4021255"/>
          </a:xfrm>
        </p:grpSpPr>
        <p:grpSp>
          <p:nvGrpSpPr>
            <p:cNvPr id="33" name="Group 32"/>
            <p:cNvGrpSpPr/>
            <p:nvPr/>
          </p:nvGrpSpPr>
          <p:grpSpPr>
            <a:xfrm>
              <a:off x="1589031" y="2290440"/>
              <a:ext cx="2010024" cy="1206014"/>
              <a:chOff x="564828" y="131"/>
              <a:chExt cx="2010024" cy="1206014"/>
            </a:xfrm>
            <a:scene3d>
              <a:camera prst="orthographicFront"/>
              <a:lightRig rig="flat" dir="t"/>
            </a:scene3d>
          </p:grpSpPr>
          <p:sp>
            <p:nvSpPr>
              <p:cNvPr id="34" name="Rectangle 33"/>
              <p:cNvSpPr/>
              <p:nvPr/>
            </p:nvSpPr>
            <p:spPr>
              <a:xfrm>
                <a:off x="564828" y="131"/>
                <a:ext cx="2010024" cy="1206014"/>
              </a:xfrm>
              <a:prstGeom prst="rect">
                <a:avLst/>
              </a:prstGeom>
              <a:sp3d prstMaterial="dkEdge">
                <a:bevelT w="8200" h="38100"/>
              </a:sp3d>
            </p:spPr>
            <p:style>
              <a:lnRef idx="0">
                <a:schemeClr val="lt1">
                  <a:hueOff val="0"/>
                  <a:satOff val="0"/>
                  <a:lumOff val="0"/>
                  <a:alphaOff val="0"/>
                </a:schemeClr>
              </a:lnRef>
              <a:fillRef idx="2">
                <a:schemeClr val="accent1">
                  <a:hueOff val="0"/>
                  <a:satOff val="0"/>
                  <a:lumOff val="0"/>
                  <a:alphaOff val="0"/>
                </a:schemeClr>
              </a:fillRef>
              <a:effectRef idx="1">
                <a:schemeClr val="accent1">
                  <a:hueOff val="0"/>
                  <a:satOff val="0"/>
                  <a:lumOff val="0"/>
                  <a:alphaOff val="0"/>
                </a:schemeClr>
              </a:effectRef>
              <a:fontRef idx="minor">
                <a:schemeClr val="dk1"/>
              </a:fontRef>
            </p:style>
          </p:sp>
          <p:sp>
            <p:nvSpPr>
              <p:cNvPr id="35" name="Rectangle 34"/>
              <p:cNvSpPr/>
              <p:nvPr/>
            </p:nvSpPr>
            <p:spPr>
              <a:xfrm>
                <a:off x="564828" y="131"/>
                <a:ext cx="2010024" cy="1206014"/>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kern="1200" baseline="0" dirty="0">
                    <a:solidFill>
                      <a:schemeClr val="tx2"/>
                    </a:solidFill>
                  </a:rPr>
                  <a:t>عدم التسبب في أي </a:t>
                </a:r>
                <a:r>
                  <a:rPr lang="ar-SA" sz="2400" kern="1200" baseline="0" dirty="0" smtClean="0">
                    <a:solidFill>
                      <a:schemeClr val="tx2"/>
                    </a:solidFill>
                  </a:rPr>
                  <a:t>أذى</a:t>
                </a:r>
                <a:endParaRPr lang="en-US" sz="2400" kern="1200" baseline="0" dirty="0">
                  <a:solidFill>
                    <a:schemeClr val="tx2"/>
                  </a:solidFill>
                </a:endParaRPr>
              </a:p>
            </p:txBody>
          </p:sp>
        </p:grpSp>
        <p:grpSp>
          <p:nvGrpSpPr>
            <p:cNvPr id="36" name="Group 35"/>
            <p:cNvGrpSpPr/>
            <p:nvPr/>
          </p:nvGrpSpPr>
          <p:grpSpPr>
            <a:xfrm>
              <a:off x="3773807" y="2291646"/>
              <a:ext cx="2010024" cy="1206014"/>
              <a:chOff x="2749604" y="1337"/>
              <a:chExt cx="2010024" cy="1206014"/>
            </a:xfrm>
            <a:scene3d>
              <a:camera prst="orthographicFront"/>
              <a:lightRig rig="flat" dir="t"/>
            </a:scene3d>
          </p:grpSpPr>
          <p:sp>
            <p:nvSpPr>
              <p:cNvPr id="37" name="Rectangle 36"/>
              <p:cNvSpPr/>
              <p:nvPr/>
            </p:nvSpPr>
            <p:spPr>
              <a:xfrm>
                <a:off x="2749604" y="1337"/>
                <a:ext cx="2010024" cy="1206014"/>
              </a:xfrm>
              <a:prstGeom prst="rect">
                <a:avLst/>
              </a:prstGeom>
              <a:sp3d prstMaterial="dkEdge">
                <a:bevelT w="8200" h="38100"/>
              </a:sp3d>
            </p:spPr>
            <p:style>
              <a:lnRef idx="0">
                <a:schemeClr val="lt1">
                  <a:hueOff val="0"/>
                  <a:satOff val="0"/>
                  <a:lumOff val="0"/>
                  <a:alphaOff val="0"/>
                </a:schemeClr>
              </a:lnRef>
              <a:fillRef idx="2">
                <a:schemeClr val="accent1">
                  <a:hueOff val="0"/>
                  <a:satOff val="0"/>
                  <a:lumOff val="0"/>
                  <a:alphaOff val="0"/>
                </a:schemeClr>
              </a:fillRef>
              <a:effectRef idx="1">
                <a:schemeClr val="accent1">
                  <a:hueOff val="0"/>
                  <a:satOff val="0"/>
                  <a:lumOff val="0"/>
                  <a:alphaOff val="0"/>
                </a:schemeClr>
              </a:effectRef>
              <a:fontRef idx="minor">
                <a:schemeClr val="dk1"/>
              </a:fontRef>
            </p:style>
          </p:sp>
          <p:sp>
            <p:nvSpPr>
              <p:cNvPr id="38" name="Rectangle 37"/>
              <p:cNvSpPr/>
              <p:nvPr/>
            </p:nvSpPr>
            <p:spPr>
              <a:xfrm>
                <a:off x="2749604" y="1337"/>
                <a:ext cx="2010024" cy="1206014"/>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kern="1200" baseline="0" dirty="0">
                    <a:solidFill>
                      <a:schemeClr val="tx2"/>
                    </a:solidFill>
                  </a:rPr>
                  <a:t>تقديم التهدئة والدعم</a:t>
                </a:r>
              </a:p>
            </p:txBody>
          </p:sp>
        </p:grpSp>
        <p:grpSp>
          <p:nvGrpSpPr>
            <p:cNvPr id="39" name="Group 38"/>
            <p:cNvGrpSpPr/>
            <p:nvPr/>
          </p:nvGrpSpPr>
          <p:grpSpPr>
            <a:xfrm>
              <a:off x="5984835" y="2291646"/>
              <a:ext cx="2010024" cy="1206014"/>
              <a:chOff x="4960632" y="1337"/>
              <a:chExt cx="2010024" cy="1206014"/>
            </a:xfrm>
            <a:scene3d>
              <a:camera prst="orthographicFront"/>
              <a:lightRig rig="flat" dir="t"/>
            </a:scene3d>
          </p:grpSpPr>
          <p:sp>
            <p:nvSpPr>
              <p:cNvPr id="40" name="Rectangle 39"/>
              <p:cNvSpPr/>
              <p:nvPr/>
            </p:nvSpPr>
            <p:spPr>
              <a:xfrm>
                <a:off x="4960632" y="1337"/>
                <a:ext cx="2010024" cy="1206014"/>
              </a:xfrm>
              <a:prstGeom prst="rect">
                <a:avLst/>
              </a:prstGeom>
              <a:sp3d prstMaterial="dkEdge">
                <a:bevelT w="8200" h="38100"/>
              </a:sp3d>
            </p:spPr>
            <p:style>
              <a:lnRef idx="0">
                <a:schemeClr val="lt1">
                  <a:hueOff val="0"/>
                  <a:satOff val="0"/>
                  <a:lumOff val="0"/>
                  <a:alphaOff val="0"/>
                </a:schemeClr>
              </a:lnRef>
              <a:fillRef idx="2">
                <a:schemeClr val="accent1">
                  <a:hueOff val="0"/>
                  <a:satOff val="0"/>
                  <a:lumOff val="0"/>
                  <a:alphaOff val="0"/>
                </a:schemeClr>
              </a:fillRef>
              <a:effectRef idx="1">
                <a:schemeClr val="accent1">
                  <a:hueOff val="0"/>
                  <a:satOff val="0"/>
                  <a:lumOff val="0"/>
                  <a:alphaOff val="0"/>
                </a:schemeClr>
              </a:effectRef>
              <a:fontRef idx="minor">
                <a:schemeClr val="dk1"/>
              </a:fontRef>
            </p:style>
          </p:sp>
          <p:sp>
            <p:nvSpPr>
              <p:cNvPr id="41" name="Rectangle 40"/>
              <p:cNvSpPr/>
              <p:nvPr/>
            </p:nvSpPr>
            <p:spPr>
              <a:xfrm>
                <a:off x="4960632" y="1337"/>
                <a:ext cx="2010024" cy="1206014"/>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kern="1200" baseline="0" dirty="0">
                    <a:solidFill>
                      <a:schemeClr val="tx2"/>
                    </a:solidFill>
                  </a:rPr>
                  <a:t>بث الشعور بالطمأنة</a:t>
                </a:r>
              </a:p>
            </p:txBody>
          </p:sp>
        </p:grpSp>
        <p:grpSp>
          <p:nvGrpSpPr>
            <p:cNvPr id="42" name="Group 41"/>
            <p:cNvGrpSpPr/>
            <p:nvPr/>
          </p:nvGrpSpPr>
          <p:grpSpPr>
            <a:xfrm>
              <a:off x="8224887" y="2291646"/>
              <a:ext cx="2010024" cy="1206014"/>
              <a:chOff x="7200684" y="1337"/>
              <a:chExt cx="2010024" cy="1206014"/>
            </a:xfrm>
            <a:scene3d>
              <a:camera prst="orthographicFront"/>
              <a:lightRig rig="flat" dir="t"/>
            </a:scene3d>
          </p:grpSpPr>
          <p:sp>
            <p:nvSpPr>
              <p:cNvPr id="43" name="Rectangle 42"/>
              <p:cNvSpPr/>
              <p:nvPr/>
            </p:nvSpPr>
            <p:spPr>
              <a:xfrm>
                <a:off x="7200684" y="1337"/>
                <a:ext cx="2010024" cy="1206014"/>
              </a:xfrm>
              <a:prstGeom prst="rect">
                <a:avLst/>
              </a:prstGeom>
              <a:sp3d prstMaterial="dkEdge">
                <a:bevelT w="8200" h="38100"/>
              </a:sp3d>
            </p:spPr>
            <p:style>
              <a:lnRef idx="0">
                <a:schemeClr val="lt1">
                  <a:hueOff val="0"/>
                  <a:satOff val="0"/>
                  <a:lumOff val="0"/>
                  <a:alphaOff val="0"/>
                </a:schemeClr>
              </a:lnRef>
              <a:fillRef idx="2">
                <a:schemeClr val="accent1">
                  <a:hueOff val="0"/>
                  <a:satOff val="0"/>
                  <a:lumOff val="0"/>
                  <a:alphaOff val="0"/>
                </a:schemeClr>
              </a:fillRef>
              <a:effectRef idx="1">
                <a:schemeClr val="accent1">
                  <a:hueOff val="0"/>
                  <a:satOff val="0"/>
                  <a:lumOff val="0"/>
                  <a:alphaOff val="0"/>
                </a:schemeClr>
              </a:effectRef>
              <a:fontRef idx="minor">
                <a:schemeClr val="dk1"/>
              </a:fontRef>
            </p:style>
          </p:sp>
          <p:sp>
            <p:nvSpPr>
              <p:cNvPr id="44" name="Rectangle 43"/>
              <p:cNvSpPr/>
              <p:nvPr/>
            </p:nvSpPr>
            <p:spPr>
              <a:xfrm>
                <a:off x="7200684" y="1337"/>
                <a:ext cx="2010024" cy="1206014"/>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kern="1200" baseline="0" dirty="0">
                    <a:solidFill>
                      <a:schemeClr val="tx2"/>
                    </a:solidFill>
                  </a:rPr>
                  <a:t>مساعدة الطفل على الشعور بالأمان</a:t>
                </a:r>
              </a:p>
            </p:txBody>
          </p:sp>
        </p:grpSp>
        <p:grpSp>
          <p:nvGrpSpPr>
            <p:cNvPr id="45" name="Group 44"/>
            <p:cNvGrpSpPr/>
            <p:nvPr/>
          </p:nvGrpSpPr>
          <p:grpSpPr>
            <a:xfrm>
              <a:off x="1386149" y="3698664"/>
              <a:ext cx="2010024" cy="1206014"/>
              <a:chOff x="361946" y="1408355"/>
              <a:chExt cx="2010024" cy="1206014"/>
            </a:xfrm>
            <a:scene3d>
              <a:camera prst="orthographicFront"/>
              <a:lightRig rig="flat" dir="t"/>
            </a:scene3d>
          </p:grpSpPr>
          <p:sp>
            <p:nvSpPr>
              <p:cNvPr id="46" name="Rectangle 45"/>
              <p:cNvSpPr/>
              <p:nvPr/>
            </p:nvSpPr>
            <p:spPr>
              <a:xfrm>
                <a:off x="361946" y="1408355"/>
                <a:ext cx="2010024" cy="1206014"/>
              </a:xfrm>
              <a:prstGeom prst="rect">
                <a:avLst/>
              </a:prstGeom>
              <a:sp3d prstMaterial="dkEdge">
                <a:bevelT w="8200" h="38100"/>
              </a:sp3d>
            </p:spPr>
            <p:style>
              <a:lnRef idx="0">
                <a:schemeClr val="lt1">
                  <a:hueOff val="0"/>
                  <a:satOff val="0"/>
                  <a:lumOff val="0"/>
                  <a:alphaOff val="0"/>
                </a:schemeClr>
              </a:lnRef>
              <a:fillRef idx="2">
                <a:schemeClr val="accent1">
                  <a:hueOff val="0"/>
                  <a:satOff val="0"/>
                  <a:lumOff val="0"/>
                  <a:alphaOff val="0"/>
                </a:schemeClr>
              </a:fillRef>
              <a:effectRef idx="1">
                <a:schemeClr val="accent1">
                  <a:hueOff val="0"/>
                  <a:satOff val="0"/>
                  <a:lumOff val="0"/>
                  <a:alphaOff val="0"/>
                </a:schemeClr>
              </a:effectRef>
              <a:fontRef idx="minor">
                <a:schemeClr val="dk1"/>
              </a:fontRef>
            </p:style>
          </p:sp>
          <p:sp>
            <p:nvSpPr>
              <p:cNvPr id="47" name="Rectangle 46"/>
              <p:cNvSpPr/>
              <p:nvPr/>
            </p:nvSpPr>
            <p:spPr>
              <a:xfrm>
                <a:off x="361946" y="1408355"/>
                <a:ext cx="2010024" cy="1206014"/>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kern="1200" baseline="0" dirty="0">
                    <a:solidFill>
                      <a:schemeClr val="tx2"/>
                    </a:solidFill>
                  </a:rPr>
                  <a:t>التحدث بطريقة يمكن للأطفال فهمها</a:t>
                </a:r>
              </a:p>
            </p:txBody>
          </p:sp>
        </p:grpSp>
        <p:grpSp>
          <p:nvGrpSpPr>
            <p:cNvPr id="48" name="Group 47"/>
            <p:cNvGrpSpPr/>
            <p:nvPr/>
          </p:nvGrpSpPr>
          <p:grpSpPr>
            <a:xfrm>
              <a:off x="3597176" y="3698664"/>
              <a:ext cx="2010024" cy="1206014"/>
              <a:chOff x="2572973" y="1408355"/>
              <a:chExt cx="2010024" cy="1206014"/>
            </a:xfrm>
            <a:scene3d>
              <a:camera prst="orthographicFront"/>
              <a:lightRig rig="flat" dir="t"/>
            </a:scene3d>
          </p:grpSpPr>
          <p:sp>
            <p:nvSpPr>
              <p:cNvPr id="49" name="Rectangle 48"/>
              <p:cNvSpPr/>
              <p:nvPr/>
            </p:nvSpPr>
            <p:spPr>
              <a:xfrm>
                <a:off x="2572973" y="1408355"/>
                <a:ext cx="2010024" cy="1206014"/>
              </a:xfrm>
              <a:prstGeom prst="rect">
                <a:avLst/>
              </a:prstGeom>
              <a:sp3d prstMaterial="dkEdge">
                <a:bevelT w="8200" h="38100"/>
              </a:sp3d>
            </p:spPr>
            <p:style>
              <a:lnRef idx="0">
                <a:schemeClr val="lt1">
                  <a:hueOff val="0"/>
                  <a:satOff val="0"/>
                  <a:lumOff val="0"/>
                  <a:alphaOff val="0"/>
                </a:schemeClr>
              </a:lnRef>
              <a:fillRef idx="2">
                <a:schemeClr val="accent1">
                  <a:hueOff val="0"/>
                  <a:satOff val="0"/>
                  <a:lumOff val="0"/>
                  <a:alphaOff val="0"/>
                </a:schemeClr>
              </a:fillRef>
              <a:effectRef idx="1">
                <a:schemeClr val="accent1">
                  <a:hueOff val="0"/>
                  <a:satOff val="0"/>
                  <a:lumOff val="0"/>
                  <a:alphaOff val="0"/>
                </a:schemeClr>
              </a:effectRef>
              <a:fontRef idx="minor">
                <a:schemeClr val="dk1"/>
              </a:fontRef>
            </p:style>
          </p:sp>
          <p:sp>
            <p:nvSpPr>
              <p:cNvPr id="50" name="Rectangle 49"/>
              <p:cNvSpPr/>
              <p:nvPr/>
            </p:nvSpPr>
            <p:spPr>
              <a:xfrm>
                <a:off x="2572973" y="1408355"/>
                <a:ext cx="2010024" cy="1206014"/>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kern="1200" baseline="0" dirty="0">
                    <a:solidFill>
                      <a:schemeClr val="tx2"/>
                    </a:solidFill>
                  </a:rPr>
                  <a:t>إخبار الأطفال عن سبب تحدثك معهم</a:t>
                </a:r>
              </a:p>
            </p:txBody>
          </p:sp>
        </p:grpSp>
        <p:grpSp>
          <p:nvGrpSpPr>
            <p:cNvPr id="51" name="Group 50"/>
            <p:cNvGrpSpPr/>
            <p:nvPr/>
          </p:nvGrpSpPr>
          <p:grpSpPr>
            <a:xfrm>
              <a:off x="5840043" y="3699870"/>
              <a:ext cx="2010024" cy="1206014"/>
              <a:chOff x="4815840" y="1409561"/>
              <a:chExt cx="2010024" cy="1206014"/>
            </a:xfrm>
            <a:scene3d>
              <a:camera prst="orthographicFront"/>
              <a:lightRig rig="flat" dir="t"/>
            </a:scene3d>
          </p:grpSpPr>
          <p:sp>
            <p:nvSpPr>
              <p:cNvPr id="52" name="Rectangle 51"/>
              <p:cNvSpPr/>
              <p:nvPr/>
            </p:nvSpPr>
            <p:spPr>
              <a:xfrm>
                <a:off x="4815840" y="1409561"/>
                <a:ext cx="2010024" cy="1206014"/>
              </a:xfrm>
              <a:prstGeom prst="rect">
                <a:avLst/>
              </a:prstGeom>
              <a:sp3d prstMaterial="dkEdge">
                <a:bevelT w="8200" h="38100"/>
              </a:sp3d>
            </p:spPr>
            <p:style>
              <a:lnRef idx="0">
                <a:schemeClr val="lt1">
                  <a:hueOff val="0"/>
                  <a:satOff val="0"/>
                  <a:lumOff val="0"/>
                  <a:alphaOff val="0"/>
                </a:schemeClr>
              </a:lnRef>
              <a:fillRef idx="2">
                <a:schemeClr val="accent1">
                  <a:hueOff val="0"/>
                  <a:satOff val="0"/>
                  <a:lumOff val="0"/>
                  <a:alphaOff val="0"/>
                </a:schemeClr>
              </a:fillRef>
              <a:effectRef idx="1">
                <a:schemeClr val="accent1">
                  <a:hueOff val="0"/>
                  <a:satOff val="0"/>
                  <a:lumOff val="0"/>
                  <a:alphaOff val="0"/>
                </a:schemeClr>
              </a:effectRef>
              <a:fontRef idx="minor">
                <a:schemeClr val="dk1"/>
              </a:fontRef>
            </p:style>
          </p:sp>
          <p:sp>
            <p:nvSpPr>
              <p:cNvPr id="53" name="Rectangle 52"/>
              <p:cNvSpPr/>
              <p:nvPr/>
            </p:nvSpPr>
            <p:spPr>
              <a:xfrm>
                <a:off x="4815840" y="1409561"/>
                <a:ext cx="2010024" cy="1206014"/>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kern="1200" baseline="0" dirty="0">
                    <a:solidFill>
                      <a:schemeClr val="tx2"/>
                    </a:solidFill>
                  </a:rPr>
                  <a:t>استخدام أشخاص ملائمين لإجراء المقابلات</a:t>
                </a:r>
              </a:p>
            </p:txBody>
          </p:sp>
        </p:grpSp>
        <p:grpSp>
          <p:nvGrpSpPr>
            <p:cNvPr id="54" name="Group 53"/>
            <p:cNvGrpSpPr/>
            <p:nvPr/>
          </p:nvGrpSpPr>
          <p:grpSpPr>
            <a:xfrm>
              <a:off x="8019231" y="3698664"/>
              <a:ext cx="2363286" cy="1206014"/>
              <a:chOff x="6995028" y="1408355"/>
              <a:chExt cx="2363286" cy="1206014"/>
            </a:xfrm>
            <a:scene3d>
              <a:camera prst="orthographicFront"/>
              <a:lightRig rig="flat" dir="t"/>
            </a:scene3d>
          </p:grpSpPr>
          <p:sp>
            <p:nvSpPr>
              <p:cNvPr id="55" name="Rectangle 54"/>
              <p:cNvSpPr/>
              <p:nvPr/>
            </p:nvSpPr>
            <p:spPr>
              <a:xfrm>
                <a:off x="6995028" y="1408355"/>
                <a:ext cx="2363286" cy="1206014"/>
              </a:xfrm>
              <a:prstGeom prst="rect">
                <a:avLst/>
              </a:prstGeom>
              <a:sp3d prstMaterial="dkEdge">
                <a:bevelT w="8200" h="38100"/>
              </a:sp3d>
            </p:spPr>
            <p:style>
              <a:lnRef idx="0">
                <a:schemeClr val="lt1">
                  <a:hueOff val="0"/>
                  <a:satOff val="0"/>
                  <a:lumOff val="0"/>
                  <a:alphaOff val="0"/>
                </a:schemeClr>
              </a:lnRef>
              <a:fillRef idx="2">
                <a:schemeClr val="accent1">
                  <a:hueOff val="0"/>
                  <a:satOff val="0"/>
                  <a:lumOff val="0"/>
                  <a:alphaOff val="0"/>
                </a:schemeClr>
              </a:fillRef>
              <a:effectRef idx="1">
                <a:schemeClr val="accent1">
                  <a:hueOff val="0"/>
                  <a:satOff val="0"/>
                  <a:lumOff val="0"/>
                  <a:alphaOff val="0"/>
                </a:schemeClr>
              </a:effectRef>
              <a:fontRef idx="minor">
                <a:schemeClr val="dk1"/>
              </a:fontRef>
            </p:style>
          </p:sp>
          <p:sp>
            <p:nvSpPr>
              <p:cNvPr id="56" name="Rectangle 55"/>
              <p:cNvSpPr/>
              <p:nvPr/>
            </p:nvSpPr>
            <p:spPr>
              <a:xfrm>
                <a:off x="6995028" y="1408355"/>
                <a:ext cx="2363286" cy="1206014"/>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kern="1200" baseline="0" dirty="0">
                    <a:solidFill>
                      <a:schemeClr val="tx2"/>
                    </a:solidFill>
                  </a:rPr>
                  <a:t>الانتباه للتواصل غير اللفظي</a:t>
                </a:r>
              </a:p>
            </p:txBody>
          </p:sp>
        </p:grpSp>
        <p:grpSp>
          <p:nvGrpSpPr>
            <p:cNvPr id="57" name="Group 56"/>
            <p:cNvGrpSpPr/>
            <p:nvPr/>
          </p:nvGrpSpPr>
          <p:grpSpPr>
            <a:xfrm>
              <a:off x="4681806" y="5105681"/>
              <a:ext cx="2405055" cy="1206014"/>
              <a:chOff x="3657603" y="2815372"/>
              <a:chExt cx="2405055" cy="1206014"/>
            </a:xfrm>
            <a:scene3d>
              <a:camera prst="orthographicFront"/>
              <a:lightRig rig="flat" dir="t"/>
            </a:scene3d>
          </p:grpSpPr>
          <p:sp>
            <p:nvSpPr>
              <p:cNvPr id="58" name="Rectangle 57"/>
              <p:cNvSpPr/>
              <p:nvPr/>
            </p:nvSpPr>
            <p:spPr>
              <a:xfrm>
                <a:off x="3657603" y="2815372"/>
                <a:ext cx="2405055" cy="1206014"/>
              </a:xfrm>
              <a:prstGeom prst="rect">
                <a:avLst/>
              </a:prstGeom>
              <a:sp3d prstMaterial="dkEdge">
                <a:bevelT w="8200" h="38100"/>
              </a:sp3d>
            </p:spPr>
            <p:style>
              <a:lnRef idx="0">
                <a:schemeClr val="lt1">
                  <a:hueOff val="0"/>
                  <a:satOff val="0"/>
                  <a:lumOff val="0"/>
                  <a:alphaOff val="0"/>
                </a:schemeClr>
              </a:lnRef>
              <a:fillRef idx="2">
                <a:schemeClr val="accent1">
                  <a:hueOff val="0"/>
                  <a:satOff val="0"/>
                  <a:lumOff val="0"/>
                  <a:alphaOff val="0"/>
                </a:schemeClr>
              </a:fillRef>
              <a:effectRef idx="1">
                <a:schemeClr val="accent1">
                  <a:hueOff val="0"/>
                  <a:satOff val="0"/>
                  <a:lumOff val="0"/>
                  <a:alphaOff val="0"/>
                </a:schemeClr>
              </a:effectRef>
              <a:fontRef idx="minor">
                <a:schemeClr val="dk1"/>
              </a:fontRef>
            </p:style>
          </p:sp>
          <p:sp>
            <p:nvSpPr>
              <p:cNvPr id="59" name="Rectangle 58"/>
              <p:cNvSpPr/>
              <p:nvPr/>
            </p:nvSpPr>
            <p:spPr>
              <a:xfrm>
                <a:off x="3657603" y="2815372"/>
                <a:ext cx="2405055" cy="1206014"/>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kern="1200" baseline="0" dirty="0">
                    <a:solidFill>
                      <a:schemeClr val="tx2"/>
                    </a:solidFill>
                  </a:rPr>
                  <a:t>احترام أفكار ومعتقدات الأطفال</a:t>
                </a:r>
              </a:p>
            </p:txBody>
          </p:sp>
        </p:grpSp>
      </p:grpSp>
    </p:spTree>
    <p:extLst>
      <p:ext uri="{BB962C8B-B14F-4D97-AF65-F5344CB8AC3E}">
        <p14:creationId xmlns:p14="http://schemas.microsoft.com/office/powerpoint/2010/main" val="7730410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2821" y="288758"/>
            <a:ext cx="11435983" cy="1136341"/>
          </a:xfrm>
        </p:spPr>
        <p:txBody>
          <a:bodyPr>
            <a:normAutofit/>
          </a:bodyPr>
          <a:lstStyle/>
          <a:p>
            <a:pPr algn="r" rtl="1"/>
            <a:r>
              <a:rPr lang="ar-SA" spc="0" dirty="0">
                <a:solidFill>
                  <a:schemeClr val="bg1"/>
                </a:solidFill>
                <a:latin typeface="Arial"/>
                <a:cs typeface="Arial"/>
              </a:rPr>
              <a:t>1</a:t>
            </a:r>
            <a:r>
              <a:rPr lang="ar-SA" spc="0" smtClean="0">
                <a:latin typeface="Arial"/>
                <a:cs typeface="Arial"/>
              </a:rPr>
              <a:t>. تقديم الرعاية والتهدئة والدعم</a:t>
            </a:r>
          </a:p>
        </p:txBody>
      </p:sp>
      <p:sp>
        <p:nvSpPr>
          <p:cNvPr id="3" name="Content Placeholder 2"/>
          <p:cNvSpPr>
            <a:spLocks noGrp="1"/>
          </p:cNvSpPr>
          <p:nvPr>
            <p:ph idx="1"/>
          </p:nvPr>
        </p:nvSpPr>
        <p:spPr>
          <a:xfrm>
            <a:off x="1777471" y="2286000"/>
            <a:ext cx="9720262" cy="4022725"/>
          </a:xfrm>
        </p:spPr>
        <p:txBody>
          <a:bodyPr>
            <a:normAutofit/>
          </a:bodyPr>
          <a:lstStyle/>
          <a:p>
            <a:pPr marL="0" indent="0" algn="r" rtl="1">
              <a:lnSpc>
                <a:spcPct val="110000"/>
              </a:lnSpc>
              <a:spcBef>
                <a:spcPts val="1000"/>
              </a:spcBef>
              <a:buNone/>
            </a:pPr>
            <a:r>
              <a:rPr lang="ar-SA" spc="0" smtClean="0">
                <a:latin typeface="Arial"/>
                <a:cs typeface="Arial"/>
              </a:rPr>
              <a:t>من المرجح أن يحال الطفل عن طريق مقدم الرعاية أو أحد البالغين. عندما تتم إحالته… </a:t>
            </a:r>
          </a:p>
          <a:p>
            <a:pPr algn="r" rtl="1">
              <a:lnSpc>
                <a:spcPct val="110000"/>
              </a:lnSpc>
              <a:spcBef>
                <a:spcPts val="1000"/>
              </a:spcBef>
            </a:pPr>
            <a:r>
              <a:rPr lang="ar-SA" spc="0" smtClean="0">
                <a:latin typeface="Arial"/>
                <a:cs typeface="Arial"/>
              </a:rPr>
              <a:t>كن إيجابياً وداعماً وهادئاً</a:t>
            </a:r>
          </a:p>
          <a:p>
            <a:pPr algn="r" rtl="1">
              <a:lnSpc>
                <a:spcPct val="110000"/>
              </a:lnSpc>
              <a:spcBef>
                <a:spcPts val="1000"/>
              </a:spcBef>
            </a:pPr>
            <a:r>
              <a:rPr lang="ar-SA" spc="0" smtClean="0">
                <a:latin typeface="Arial"/>
                <a:cs typeface="Arial"/>
              </a:rPr>
              <a:t>أظهر أنك تصدق الطفل</a:t>
            </a:r>
          </a:p>
          <a:p>
            <a:pPr algn="r" rtl="1">
              <a:lnSpc>
                <a:spcPct val="110000"/>
              </a:lnSpc>
              <a:spcBef>
                <a:spcPts val="1000"/>
              </a:spcBef>
            </a:pPr>
            <a:r>
              <a:rPr lang="ar-SA" spc="0" smtClean="0">
                <a:latin typeface="Arial"/>
                <a:cs typeface="Arial"/>
              </a:rPr>
              <a:t>أظهر لغة جسد لطيفة</a:t>
            </a:r>
          </a:p>
          <a:p>
            <a:pPr algn="r" rtl="1">
              <a:lnSpc>
                <a:spcPct val="110000"/>
              </a:lnSpc>
              <a:spcBef>
                <a:spcPts val="1000"/>
              </a:spcBef>
            </a:pPr>
            <a:r>
              <a:rPr lang="ar-SA" spc="0" smtClean="0">
                <a:latin typeface="Arial"/>
                <a:cs typeface="Arial"/>
              </a:rPr>
              <a:t>اسأل الطفل متى وأين، ومع من يرغب في التحدث</a:t>
            </a:r>
          </a:p>
          <a:p>
            <a:pPr algn="r" rtl="1">
              <a:lnSpc>
                <a:spcPct val="110000"/>
              </a:lnSpc>
              <a:spcBef>
                <a:spcPts val="1000"/>
              </a:spcBef>
            </a:pPr>
            <a:r>
              <a:rPr lang="ar-SA" spc="0" smtClean="0">
                <a:latin typeface="Arial"/>
                <a:cs typeface="Arial"/>
              </a:rPr>
              <a:t>اسأل إذا كان بفضل طريقة أخرى للتواصل</a:t>
            </a:r>
          </a:p>
        </p:txBody>
      </p:sp>
    </p:spTree>
    <p:extLst>
      <p:ext uri="{BB962C8B-B14F-4D97-AF65-F5344CB8AC3E}">
        <p14:creationId xmlns:p14="http://schemas.microsoft.com/office/powerpoint/2010/main" val="10012801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dirty="0">
                <a:solidFill>
                  <a:schemeClr val="bg1"/>
                </a:solidFill>
                <a:latin typeface="Arial"/>
                <a:cs typeface="Arial"/>
              </a:rPr>
              <a:t>2. </a:t>
            </a:r>
            <a:r>
              <a:rPr lang="ar-SA" spc="0" smtClean="0">
                <a:latin typeface="Arial"/>
                <a:cs typeface="Arial"/>
              </a:rPr>
              <a:t>بث الشعور بالطمأنينة </a:t>
            </a:r>
          </a:p>
        </p:txBody>
      </p:sp>
      <p:sp>
        <p:nvSpPr>
          <p:cNvPr id="3" name="Content Placeholder 2"/>
          <p:cNvSpPr>
            <a:spLocks noGrp="1"/>
          </p:cNvSpPr>
          <p:nvPr>
            <p:ph idx="1"/>
          </p:nvPr>
        </p:nvSpPr>
        <p:spPr>
          <a:xfrm>
            <a:off x="1777471" y="2286000"/>
            <a:ext cx="9720262" cy="4022725"/>
          </a:xfrm>
        </p:spPr>
        <p:txBody>
          <a:bodyPr>
            <a:normAutofit/>
          </a:bodyPr>
          <a:lstStyle/>
          <a:p>
            <a:pPr algn="r" rtl="1"/>
            <a:r>
              <a:rPr lang="ar-SA" spc="0" dirty="0" smtClean="0">
                <a:latin typeface="Arial"/>
                <a:cs typeface="Arial"/>
              </a:rPr>
              <a:t>قم بطمأنة الطفل أنه لم يكن خطأه وأنك تصدقه</a:t>
            </a:r>
          </a:p>
          <a:p>
            <a:pPr algn="r" rtl="1"/>
            <a:r>
              <a:rPr lang="ar-SA" spc="0" dirty="0" smtClean="0">
                <a:latin typeface="Arial"/>
                <a:cs typeface="Arial"/>
              </a:rPr>
              <a:t>أخبره أنه شجاع لمشاركة قصته، وأنه لا يوجد أي لوم أو عار</a:t>
            </a:r>
          </a:p>
          <a:p>
            <a:pPr algn="r" rtl="1"/>
            <a:r>
              <a:rPr lang="ar-SA" spc="0" dirty="0" smtClean="0">
                <a:latin typeface="Arial"/>
                <a:cs typeface="Arial"/>
              </a:rPr>
              <a:t>قم بالتأكيد على أنك موجود للمساعدة في بدء عملية الشفاء</a:t>
            </a:r>
          </a:p>
          <a:p>
            <a:pPr marL="342900" lvl="1" indent="-342900" algn="r" rtl="1">
              <a:spcBef>
                <a:spcPts val="2000"/>
              </a:spcBef>
              <a:buFont typeface="Arial"/>
              <a:buChar char="•"/>
            </a:pPr>
            <a:r>
              <a:rPr lang="ar-SA" spc="0" dirty="0" smtClean="0">
                <a:latin typeface="Arial"/>
                <a:cs typeface="Arial"/>
              </a:rPr>
              <a:t>أخبره أن المشاعر التي يحسونها طبيعية</a:t>
            </a:r>
          </a:p>
          <a:p>
            <a:pPr rtl="1"/>
            <a:endParaRPr lang="ar-SA" spc="0" dirty="0"/>
          </a:p>
        </p:txBody>
      </p:sp>
    </p:spTree>
    <p:extLst>
      <p:ext uri="{BB962C8B-B14F-4D97-AF65-F5344CB8AC3E}">
        <p14:creationId xmlns:p14="http://schemas.microsoft.com/office/powerpoint/2010/main" val="8341273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spc="0" dirty="0">
                <a:solidFill>
                  <a:schemeClr val="bg1"/>
                </a:solidFill>
                <a:latin typeface="Arial"/>
                <a:cs typeface="Arial"/>
              </a:rPr>
              <a:t>3</a:t>
            </a:r>
            <a:r>
              <a:rPr lang="ar-SA" spc="0" smtClean="0">
                <a:latin typeface="Arial"/>
                <a:cs typeface="Arial"/>
              </a:rPr>
              <a:t>. لا تسبب أي ضرر - احرص على عدم التسبب في المزيد من الضيق</a:t>
            </a:r>
          </a:p>
        </p:txBody>
      </p:sp>
      <p:sp>
        <p:nvSpPr>
          <p:cNvPr id="3" name="Content Placeholder 2"/>
          <p:cNvSpPr>
            <a:spLocks noGrp="1"/>
          </p:cNvSpPr>
          <p:nvPr>
            <p:ph idx="1"/>
          </p:nvPr>
        </p:nvSpPr>
        <p:spPr>
          <a:xfrm>
            <a:off x="1777471" y="2286000"/>
            <a:ext cx="9720262" cy="4022725"/>
          </a:xfrm>
        </p:spPr>
        <p:txBody>
          <a:bodyPr>
            <a:normAutofit/>
          </a:bodyPr>
          <a:lstStyle/>
          <a:p>
            <a:pPr algn="r" rtl="1">
              <a:spcBef>
                <a:spcPts val="1000"/>
              </a:spcBef>
            </a:pPr>
            <a:r>
              <a:rPr lang="ar-SA" spc="0" dirty="0" smtClean="0">
                <a:latin typeface="Arial"/>
                <a:cs typeface="Arial"/>
              </a:rPr>
              <a:t>راقب التعاملات التي يمكنها أن تسبب الضيق للطفل </a:t>
            </a:r>
          </a:p>
          <a:p>
            <a:pPr algn="r" rtl="1">
              <a:spcBef>
                <a:spcPts val="1000"/>
              </a:spcBef>
            </a:pPr>
            <a:r>
              <a:rPr lang="ar-SA" spc="0" dirty="0" smtClean="0">
                <a:latin typeface="Arial"/>
                <a:cs typeface="Arial"/>
              </a:rPr>
              <a:t>لا تغضب </a:t>
            </a:r>
          </a:p>
          <a:p>
            <a:pPr algn="r" rtl="1">
              <a:spcBef>
                <a:spcPts val="1000"/>
              </a:spcBef>
            </a:pPr>
            <a:r>
              <a:rPr lang="ar-SA" spc="0" dirty="0" smtClean="0">
                <a:latin typeface="Arial"/>
                <a:cs typeface="Arial"/>
              </a:rPr>
              <a:t>لا تجبره على الإجابة على الأسئلة، أو القيام بأي شيء </a:t>
            </a:r>
          </a:p>
          <a:p>
            <a:pPr algn="r" rtl="1">
              <a:spcBef>
                <a:spcPts val="1000"/>
              </a:spcBef>
            </a:pPr>
            <a:r>
              <a:rPr lang="ar-SA" spc="0" dirty="0" smtClean="0">
                <a:latin typeface="Arial"/>
                <a:cs typeface="Arial"/>
              </a:rPr>
              <a:t>لا تطلب منهم تكرار القصة عدة مرات</a:t>
            </a:r>
          </a:p>
          <a:p>
            <a:pPr algn="r" rtl="1">
              <a:spcBef>
                <a:spcPts val="1000"/>
              </a:spcBef>
            </a:pPr>
            <a:r>
              <a:rPr lang="ar-SA" spc="0" dirty="0" smtClean="0">
                <a:latin typeface="Arial"/>
                <a:cs typeface="Arial"/>
              </a:rPr>
              <a:t>قم بالحد من الأنشطة والرسائل التي تسبب الضيق</a:t>
            </a:r>
          </a:p>
        </p:txBody>
      </p:sp>
    </p:spTree>
    <p:extLst>
      <p:ext uri="{BB962C8B-B14F-4D97-AF65-F5344CB8AC3E}">
        <p14:creationId xmlns:p14="http://schemas.microsoft.com/office/powerpoint/2010/main" val="2248125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91440" tIns="45720" rIns="91440" bIns="45720" rtlCol="0" anchor="ctr" anchorCtr="0">
            <a:normAutofit/>
          </a:bodyPr>
          <a:lstStyle/>
          <a:p>
            <a:pPr algn="r" rtl="1"/>
            <a:r>
              <a:rPr lang="ar-SA" spc="0" dirty="0">
                <a:latin typeface="Arial"/>
                <a:cs typeface="Arial"/>
              </a:rPr>
              <a:t>4. </a:t>
            </a:r>
            <a:r>
              <a:rPr lang="ar-SA" spc="0" dirty="0">
                <a:latin typeface="Arial"/>
                <a:cs typeface="Arial"/>
              </a:rPr>
              <a:t>التحدث بطريقة يمكن للأطفال فهمها </a:t>
            </a:r>
          </a:p>
        </p:txBody>
      </p:sp>
      <p:sp>
        <p:nvSpPr>
          <p:cNvPr id="3" name="Content Placeholder 2"/>
          <p:cNvSpPr>
            <a:spLocks noGrp="1"/>
          </p:cNvSpPr>
          <p:nvPr>
            <p:ph idx="1"/>
          </p:nvPr>
        </p:nvSpPr>
        <p:spPr>
          <a:xfrm>
            <a:off x="1777471" y="2286000"/>
            <a:ext cx="9720262" cy="4022725"/>
          </a:xfrm>
        </p:spPr>
        <p:txBody>
          <a:bodyPr>
            <a:normAutofit/>
          </a:bodyPr>
          <a:lstStyle/>
          <a:p>
            <a:pPr algn="r" rtl="1">
              <a:lnSpc>
                <a:spcPct val="120000"/>
              </a:lnSpc>
              <a:spcBef>
                <a:spcPts val="600"/>
              </a:spcBef>
            </a:pPr>
            <a:r>
              <a:rPr lang="ar-SA" spc="0" dirty="0" smtClean="0">
                <a:latin typeface="Arial"/>
                <a:cs typeface="Arial"/>
              </a:rPr>
              <a:t>قم بعرض المعلومات بلغة يفهمونها، وقم بتغيير مفرداتك</a:t>
            </a:r>
          </a:p>
          <a:p>
            <a:pPr algn="r" rtl="1">
              <a:lnSpc>
                <a:spcPct val="120000"/>
              </a:lnSpc>
              <a:spcBef>
                <a:spcPts val="600"/>
              </a:spcBef>
            </a:pPr>
            <a:r>
              <a:rPr lang="ar-SA" spc="0" dirty="0" smtClean="0">
                <a:latin typeface="Arial"/>
                <a:cs typeface="Arial"/>
              </a:rPr>
              <a:t>تأكد من تكييفها مع العمر ومرحلة التطور</a:t>
            </a:r>
          </a:p>
          <a:p>
            <a:pPr algn="r" rtl="1">
              <a:lnSpc>
                <a:spcPct val="120000"/>
              </a:lnSpc>
              <a:spcBef>
                <a:spcPts val="600"/>
              </a:spcBef>
            </a:pPr>
            <a:r>
              <a:rPr lang="ar-SA" spc="0" dirty="0" smtClean="0">
                <a:latin typeface="Arial"/>
                <a:cs typeface="Arial"/>
              </a:rPr>
              <a:t>استخدم مجموعة متنوعة من وسائل التواصل</a:t>
            </a:r>
          </a:p>
          <a:p>
            <a:pPr algn="r" rtl="1">
              <a:lnSpc>
                <a:spcPct val="120000"/>
              </a:lnSpc>
              <a:spcBef>
                <a:spcPts val="600"/>
              </a:spcBef>
            </a:pPr>
            <a:r>
              <a:rPr lang="ar-SA" spc="0" dirty="0" smtClean="0">
                <a:latin typeface="Arial"/>
                <a:cs typeface="Arial"/>
              </a:rPr>
              <a:t>سوف تحتاج إلى طرح أسئلة حساسة - لابأس في هذا</a:t>
            </a:r>
          </a:p>
        </p:txBody>
      </p:sp>
    </p:spTree>
    <p:extLst>
      <p:ext uri="{BB962C8B-B14F-4D97-AF65-F5344CB8AC3E}">
        <p14:creationId xmlns:p14="http://schemas.microsoft.com/office/powerpoint/2010/main" val="13944363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spc="0" dirty="0" smtClean="0">
                <a:latin typeface="Arial"/>
                <a:cs typeface="Arial"/>
              </a:rPr>
              <a:t>التحدث بطريقة يمكن للأطفال فهمها (تابع)</a:t>
            </a:r>
          </a:p>
        </p:txBody>
      </p:sp>
      <p:sp>
        <p:nvSpPr>
          <p:cNvPr id="3" name="Content Placeholder 2"/>
          <p:cNvSpPr>
            <a:spLocks noGrp="1"/>
          </p:cNvSpPr>
          <p:nvPr>
            <p:ph idx="1"/>
          </p:nvPr>
        </p:nvSpPr>
        <p:spPr>
          <a:xfrm>
            <a:off x="1777471" y="2286000"/>
            <a:ext cx="9720262" cy="4022725"/>
          </a:xfrm>
        </p:spPr>
        <p:txBody>
          <a:bodyPr>
            <a:normAutofit/>
          </a:bodyPr>
          <a:lstStyle/>
          <a:p>
            <a:pPr algn="r" rtl="1">
              <a:lnSpc>
                <a:spcPct val="120000"/>
              </a:lnSpc>
              <a:spcBef>
                <a:spcPts val="600"/>
              </a:spcBef>
            </a:pPr>
            <a:r>
              <a:rPr lang="ar-SA" spc="0" dirty="0" smtClean="0">
                <a:latin typeface="Arial"/>
                <a:cs typeface="Arial"/>
              </a:rPr>
              <a:t>اشرح الأسئلة التي تتناول مسائل حساسة لتخفيف مخاوف الطفل</a:t>
            </a:r>
          </a:p>
          <a:p>
            <a:pPr algn="r" rtl="1">
              <a:lnSpc>
                <a:spcPct val="120000"/>
              </a:lnSpc>
              <a:spcBef>
                <a:spcPts val="600"/>
              </a:spcBef>
            </a:pPr>
            <a:r>
              <a:rPr lang="ar-SA" spc="0" dirty="0" smtClean="0">
                <a:latin typeface="Arial"/>
                <a:cs typeface="Arial"/>
              </a:rPr>
              <a:t>أخبر الطفل أنك تعرف أن هذا صعب وأن يمكنه الاستمرار ببطء </a:t>
            </a:r>
          </a:p>
          <a:p>
            <a:pPr algn="r" rtl="1">
              <a:lnSpc>
                <a:spcPct val="120000"/>
              </a:lnSpc>
              <a:spcBef>
                <a:spcPts val="600"/>
              </a:spcBef>
            </a:pPr>
            <a:r>
              <a:rPr lang="ar-SA" spc="0" dirty="0" smtClean="0">
                <a:latin typeface="Arial"/>
                <a:cs typeface="Arial"/>
              </a:rPr>
              <a:t>اسأل الطفل أسئلة واضحة وبسيطة، مع التركيز على آخر مرة وقع الحادث</a:t>
            </a:r>
          </a:p>
          <a:p>
            <a:pPr rtl="1"/>
            <a:endParaRPr lang="ar-SA" spc="0" dirty="0"/>
          </a:p>
        </p:txBody>
      </p:sp>
    </p:spTree>
    <p:extLst>
      <p:ext uri="{BB962C8B-B14F-4D97-AF65-F5344CB8AC3E}">
        <p14:creationId xmlns:p14="http://schemas.microsoft.com/office/powerpoint/2010/main" val="10721179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dirty="0">
                <a:solidFill>
                  <a:schemeClr val="bg1"/>
                </a:solidFill>
                <a:latin typeface="Arial"/>
                <a:cs typeface="Arial"/>
              </a:rPr>
              <a:t>5. </a:t>
            </a:r>
            <a:r>
              <a:rPr lang="ar-SA" spc="0" smtClean="0">
                <a:latin typeface="Arial"/>
                <a:cs typeface="Arial"/>
              </a:rPr>
              <a:t>مساعدة الطفل على الشعور بالأمان  </a:t>
            </a:r>
          </a:p>
        </p:txBody>
      </p:sp>
      <p:sp>
        <p:nvSpPr>
          <p:cNvPr id="3" name="Content Placeholder 2"/>
          <p:cNvSpPr>
            <a:spLocks noGrp="1"/>
          </p:cNvSpPr>
          <p:nvPr>
            <p:ph idx="1"/>
          </p:nvPr>
        </p:nvSpPr>
        <p:spPr>
          <a:xfrm>
            <a:off x="1777471" y="2286000"/>
            <a:ext cx="9720262" cy="4022725"/>
          </a:xfrm>
        </p:spPr>
        <p:txBody>
          <a:bodyPr>
            <a:normAutofit/>
          </a:bodyPr>
          <a:lstStyle/>
          <a:p>
            <a:pPr marL="342900" lvl="1" indent="-342900" algn="r" rtl="1">
              <a:spcBef>
                <a:spcPts val="1000"/>
              </a:spcBef>
              <a:buFont typeface="Arial"/>
              <a:buChar char="•"/>
              <a:tabLst>
                <a:tab pos="439738" algn="l"/>
              </a:tabLst>
            </a:pPr>
            <a:r>
              <a:rPr lang="ar-SA" sz="2900" spc="0" dirty="0">
                <a:latin typeface="Arial"/>
                <a:cs typeface="Arial"/>
              </a:rPr>
              <a:t>المساحة </a:t>
            </a:r>
          </a:p>
          <a:p>
            <a:pPr lvl="1" algn="r" rtl="1">
              <a:tabLst>
                <a:tab pos="439738" algn="l"/>
              </a:tabLst>
            </a:pPr>
            <a:r>
              <a:rPr lang="ar-SA" sz="2700" spc="0" dirty="0">
                <a:latin typeface="Arial"/>
                <a:cs typeface="Arial"/>
              </a:rPr>
              <a:t>آمنة ومريحة للطفل. خاصة وهادئة وخالية من عوامل التشتيت والأخطار المحتملة</a:t>
            </a:r>
          </a:p>
          <a:p>
            <a:pPr marL="342900" lvl="1" indent="-342900" algn="r" rtl="1">
              <a:spcBef>
                <a:spcPts val="1000"/>
              </a:spcBef>
              <a:buFont typeface="Arial"/>
              <a:buChar char="•"/>
              <a:tabLst>
                <a:tab pos="439738" algn="l"/>
              </a:tabLst>
            </a:pPr>
            <a:r>
              <a:rPr lang="ar-SA" sz="2900" spc="0" dirty="0">
                <a:latin typeface="Arial"/>
                <a:cs typeface="Arial"/>
              </a:rPr>
              <a:t>الوضعية</a:t>
            </a:r>
          </a:p>
          <a:p>
            <a:pPr lvl="1" algn="r" rtl="1">
              <a:tabLst>
                <a:tab pos="439738" algn="l"/>
              </a:tabLst>
            </a:pPr>
            <a:r>
              <a:rPr lang="ar-SA" sz="2700" spc="0" dirty="0">
                <a:latin typeface="Arial"/>
                <a:cs typeface="Arial"/>
              </a:rPr>
              <a:t>عند نفس الارتفاع / المستوى </a:t>
            </a:r>
          </a:p>
          <a:p>
            <a:pPr lvl="1" algn="r" rtl="1">
              <a:tabLst>
                <a:tab pos="439738" algn="l"/>
              </a:tabLst>
            </a:pPr>
            <a:r>
              <a:rPr lang="ar-SA" sz="2700" spc="0" dirty="0">
                <a:latin typeface="Arial"/>
                <a:cs typeface="Arial"/>
              </a:rPr>
              <a:t>قريب بما يكفي بحيث لا يضطر الطفل إلى التحدث بصوتٍ مرتفع، ولكن يشعر في نفس الوقت بالأمان</a:t>
            </a:r>
          </a:p>
          <a:p>
            <a:pPr lvl="1" algn="r" rtl="1">
              <a:tabLst>
                <a:tab pos="439738" algn="l"/>
              </a:tabLst>
            </a:pPr>
            <a:r>
              <a:rPr lang="ar-SA" sz="2700" spc="0" dirty="0">
                <a:latin typeface="Arial"/>
                <a:cs typeface="Arial"/>
              </a:rPr>
              <a:t>حيث يمكنه رؤية الباب</a:t>
            </a:r>
          </a:p>
        </p:txBody>
      </p:sp>
    </p:spTree>
    <p:extLst>
      <p:ext uri="{BB962C8B-B14F-4D97-AF65-F5344CB8AC3E}">
        <p14:creationId xmlns:p14="http://schemas.microsoft.com/office/powerpoint/2010/main" val="4054263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1021793" y="2179506"/>
            <a:ext cx="10244667" cy="2134930"/>
          </a:xfrm>
        </p:spPr>
        <p:txBody>
          <a:bodyPr/>
          <a:lstStyle/>
          <a:p>
            <a:pPr algn="r" rtl="1"/>
            <a:r>
              <a:rPr lang="ar-SA" sz="4800" spc="0" dirty="0">
                <a:latin typeface="Arial"/>
                <a:cs typeface="Arial"/>
              </a:rPr>
              <a:t>استجابات إدارة حالة للعنف الجنسي ضد النساء  والفتيات</a:t>
            </a:r>
          </a:p>
        </p:txBody>
      </p:sp>
      <p:sp>
        <p:nvSpPr>
          <p:cNvPr id="5" name="Text Placeholder 4"/>
          <p:cNvSpPr>
            <a:spLocks noGrp="1"/>
          </p:cNvSpPr>
          <p:nvPr>
            <p:ph type="body" sz="quarter" idx="10"/>
          </p:nvPr>
        </p:nvSpPr>
        <p:spPr/>
        <p:txBody>
          <a:bodyPr/>
          <a:lstStyle/>
          <a:p>
            <a:pPr algn="r" rtl="1">
              <a:buFont typeface="Tw Cen MT" charset="0"/>
              <a:buChar char=" "/>
              <a:defRPr/>
            </a:pPr>
            <a:r>
              <a:rPr lang="ar-SA" spc="0" smtClean="0">
                <a:latin typeface="Arial"/>
                <a:cs typeface="Arial"/>
              </a:rPr>
              <a:t>الوحدة 15ج</a:t>
            </a:r>
          </a:p>
        </p:txBody>
      </p:sp>
      <p:cxnSp>
        <p:nvCxnSpPr>
          <p:cNvPr id="7" name="Straight Connector 6"/>
          <p:cNvCxnSpPr/>
          <p:nvPr/>
        </p:nvCxnSpPr>
        <p:spPr>
          <a:xfrm>
            <a:off x="1008029" y="5057539"/>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smtClean="0">
                <a:latin typeface="Arial"/>
                <a:cs typeface="Arial"/>
              </a:rPr>
              <a:t>مساعدة الطفل على الشعور بالأمان (تابع)</a:t>
            </a:r>
          </a:p>
        </p:txBody>
      </p:sp>
      <p:sp>
        <p:nvSpPr>
          <p:cNvPr id="3" name="Content Placeholder 2"/>
          <p:cNvSpPr>
            <a:spLocks noGrp="1"/>
          </p:cNvSpPr>
          <p:nvPr>
            <p:ph idx="1"/>
          </p:nvPr>
        </p:nvSpPr>
        <p:spPr>
          <a:xfrm>
            <a:off x="1777471" y="2286000"/>
            <a:ext cx="9720262" cy="4022725"/>
          </a:xfrm>
        </p:spPr>
        <p:txBody>
          <a:bodyPr/>
          <a:lstStyle/>
          <a:p>
            <a:pPr marL="342900" lvl="1" indent="-342900" algn="r" rtl="1">
              <a:spcBef>
                <a:spcPts val="1000"/>
              </a:spcBef>
              <a:buFont typeface="Arial"/>
              <a:buChar char="•"/>
            </a:pPr>
            <a:r>
              <a:rPr lang="ar-SA" sz="2800" spc="0" dirty="0">
                <a:latin typeface="Arial"/>
                <a:cs typeface="Arial"/>
              </a:rPr>
              <a:t>اعرض اختيار وجود أحد البالغين الموثوق بهم من الذين يعرفونهم معهم أثناء المقابلة أم لا </a:t>
            </a:r>
          </a:p>
          <a:p>
            <a:pPr marL="342900" lvl="1" indent="-342900" algn="r" rtl="1">
              <a:spcBef>
                <a:spcPts val="1000"/>
              </a:spcBef>
              <a:buFont typeface="Arial"/>
              <a:buChar char="•"/>
            </a:pPr>
            <a:r>
              <a:rPr lang="ar-SA" sz="2800" spc="0" dirty="0">
                <a:latin typeface="Arial"/>
                <a:cs typeface="Arial"/>
              </a:rPr>
              <a:t>لا تجبر الطفل على التحدث إلى أو أمام أي شخص يبدو أنه لا يثق به </a:t>
            </a:r>
          </a:p>
          <a:p>
            <a:pPr marL="342900" lvl="1" indent="-342900" algn="r" rtl="1">
              <a:spcBef>
                <a:spcPts val="1000"/>
              </a:spcBef>
              <a:buFont typeface="Arial"/>
              <a:buChar char="•"/>
            </a:pPr>
            <a:r>
              <a:rPr lang="ar-SA" sz="2800" spc="0" dirty="0">
                <a:latin typeface="Arial"/>
                <a:cs typeface="Arial"/>
              </a:rPr>
              <a:t>لا تُشرك الشخص المشتبه في اعتدائه على الطفل</a:t>
            </a:r>
          </a:p>
          <a:p>
            <a:pPr marL="342900" lvl="1" indent="-342900" algn="r" rtl="1">
              <a:spcBef>
                <a:spcPts val="1000"/>
              </a:spcBef>
              <a:buFont typeface="Arial"/>
              <a:buChar char="•"/>
            </a:pPr>
            <a:r>
              <a:rPr lang="ar-SA" sz="2800" spc="0" dirty="0">
                <a:latin typeface="Arial"/>
                <a:cs typeface="Arial"/>
              </a:rPr>
              <a:t>أخبر الحقيقة حتى عندما يكون ذلك صعباً</a:t>
            </a:r>
          </a:p>
          <a:p>
            <a:pPr marL="342900" lvl="1" indent="-342900" rtl="1">
              <a:spcBef>
                <a:spcPts val="1000"/>
              </a:spcBef>
              <a:buFont typeface="Arial"/>
              <a:buChar char="•"/>
            </a:pPr>
            <a:endParaRPr lang="ar-SA" spc="0" dirty="0"/>
          </a:p>
          <a:p>
            <a:pPr rtl="1">
              <a:spcBef>
                <a:spcPts val="1000"/>
              </a:spcBef>
            </a:pPr>
            <a:endParaRPr lang="ar-SA" spc="0" dirty="0"/>
          </a:p>
        </p:txBody>
      </p:sp>
    </p:spTree>
    <p:extLst>
      <p:ext uri="{BB962C8B-B14F-4D97-AF65-F5344CB8AC3E}">
        <p14:creationId xmlns:p14="http://schemas.microsoft.com/office/powerpoint/2010/main" val="352205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spc="0" dirty="0">
                <a:solidFill>
                  <a:schemeClr val="bg1"/>
                </a:solidFill>
                <a:latin typeface="Arial"/>
                <a:cs typeface="Arial"/>
              </a:rPr>
              <a:t>6. </a:t>
            </a:r>
            <a:r>
              <a:rPr lang="ar-SA" spc="0" smtClean="0">
                <a:latin typeface="Arial"/>
                <a:cs typeface="Arial"/>
              </a:rPr>
              <a:t>إخبار الأطفال عن سبب تحدثك معهم</a:t>
            </a:r>
          </a:p>
        </p:txBody>
      </p:sp>
      <p:sp>
        <p:nvSpPr>
          <p:cNvPr id="3" name="Content Placeholder 2"/>
          <p:cNvSpPr>
            <a:spLocks noGrp="1"/>
          </p:cNvSpPr>
          <p:nvPr>
            <p:ph idx="1"/>
          </p:nvPr>
        </p:nvSpPr>
        <p:spPr>
          <a:xfrm>
            <a:off x="1777471" y="2286000"/>
            <a:ext cx="9720262" cy="4022725"/>
          </a:xfrm>
        </p:spPr>
        <p:txBody>
          <a:bodyPr>
            <a:normAutofit/>
          </a:bodyPr>
          <a:lstStyle/>
          <a:p>
            <a:pPr marL="457200" indent="-457200" algn="r" rtl="1">
              <a:spcBef>
                <a:spcPct val="20000"/>
              </a:spcBef>
              <a:buFont typeface="Arial" pitchFamily="34" charset="0"/>
              <a:buChar char="•"/>
              <a:tabLst>
                <a:tab pos="439738" algn="l"/>
              </a:tabLst>
            </a:pPr>
            <a:r>
              <a:rPr lang="ar-SA" spc="0" dirty="0" smtClean="0">
                <a:latin typeface="Arial"/>
                <a:cs typeface="Arial"/>
              </a:rPr>
              <a:t>من أنت والغرض من المقابلة</a:t>
            </a:r>
          </a:p>
          <a:p>
            <a:pPr marL="457200" indent="-457200" algn="r" rtl="1">
              <a:spcBef>
                <a:spcPct val="20000"/>
              </a:spcBef>
              <a:buFont typeface="Arial" pitchFamily="34" charset="0"/>
              <a:buChar char="•"/>
              <a:tabLst>
                <a:tab pos="439738" algn="l"/>
              </a:tabLst>
            </a:pPr>
            <a:r>
              <a:rPr lang="ar-SA" spc="0" dirty="0" smtClean="0">
                <a:latin typeface="Arial"/>
                <a:cs typeface="Arial"/>
              </a:rPr>
              <a:t>المدة التي ستستغرقها المقابلة</a:t>
            </a:r>
          </a:p>
          <a:p>
            <a:pPr marL="457200" indent="-457200" algn="r" rtl="1">
              <a:spcBef>
                <a:spcPct val="20000"/>
              </a:spcBef>
              <a:buFont typeface="Arial" pitchFamily="34" charset="0"/>
              <a:buChar char="•"/>
              <a:tabLst>
                <a:tab pos="439738" algn="l"/>
              </a:tabLst>
            </a:pPr>
            <a:r>
              <a:rPr lang="ar-SA" spc="0" dirty="0" smtClean="0">
                <a:latin typeface="Arial"/>
                <a:cs typeface="Arial"/>
              </a:rPr>
              <a:t>من هو المترجم، إذا تمت الاستعانة بواحد</a:t>
            </a:r>
          </a:p>
          <a:p>
            <a:pPr marL="457200" indent="-457200" algn="r" rtl="1">
              <a:spcBef>
                <a:spcPct val="20000"/>
              </a:spcBef>
              <a:buFont typeface="Arial" pitchFamily="34" charset="0"/>
              <a:buChar char="•"/>
              <a:tabLst>
                <a:tab pos="439738" algn="l"/>
              </a:tabLst>
            </a:pPr>
            <a:r>
              <a:rPr lang="ar-SA" spc="0" dirty="0" smtClean="0">
                <a:latin typeface="Arial"/>
                <a:cs typeface="Arial"/>
              </a:rPr>
              <a:t>لماذا تكتب المعلومات (إذا كنت تفعل ذلك)</a:t>
            </a:r>
          </a:p>
          <a:p>
            <a:pPr marL="457200" indent="-457200" algn="r" rtl="1">
              <a:spcBef>
                <a:spcPct val="20000"/>
              </a:spcBef>
              <a:buFont typeface="Arial" pitchFamily="34" charset="0"/>
              <a:buChar char="•"/>
              <a:tabLst>
                <a:tab pos="439738" algn="l"/>
              </a:tabLst>
            </a:pPr>
            <a:r>
              <a:rPr lang="ar-SA" spc="0" dirty="0" smtClean="0">
                <a:latin typeface="Arial"/>
                <a:cs typeface="Arial"/>
              </a:rPr>
              <a:t>اسمح للطفل بأن يكون معه شخص بالغ موثوق به في الغرفة إذا كان يرغب في ذلك</a:t>
            </a:r>
          </a:p>
        </p:txBody>
      </p:sp>
    </p:spTree>
    <p:extLst>
      <p:ext uri="{BB962C8B-B14F-4D97-AF65-F5344CB8AC3E}">
        <p14:creationId xmlns:p14="http://schemas.microsoft.com/office/powerpoint/2010/main" val="193608414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spc="0" dirty="0">
                <a:solidFill>
                  <a:schemeClr val="bg1"/>
                </a:solidFill>
                <a:latin typeface="Arial"/>
                <a:cs typeface="Arial"/>
              </a:rPr>
              <a:t>7. </a:t>
            </a:r>
            <a:r>
              <a:rPr lang="ar-SA" spc="0" smtClean="0">
                <a:latin typeface="Arial"/>
                <a:cs typeface="Arial"/>
              </a:rPr>
              <a:t>استخدام أشخاص ملائمين لإجراء المقابلات</a:t>
            </a:r>
          </a:p>
        </p:txBody>
      </p:sp>
      <p:sp>
        <p:nvSpPr>
          <p:cNvPr id="3" name="Content Placeholder 2"/>
          <p:cNvSpPr>
            <a:spLocks noGrp="1"/>
          </p:cNvSpPr>
          <p:nvPr>
            <p:ph idx="1"/>
          </p:nvPr>
        </p:nvSpPr>
        <p:spPr>
          <a:xfrm>
            <a:off x="1777471" y="2286000"/>
            <a:ext cx="9720262" cy="4022725"/>
          </a:xfrm>
        </p:spPr>
        <p:txBody>
          <a:bodyPr>
            <a:normAutofit/>
          </a:bodyPr>
          <a:lstStyle/>
          <a:p>
            <a:pPr algn="r" rtl="1">
              <a:lnSpc>
                <a:spcPct val="110000"/>
              </a:lnSpc>
              <a:spcBef>
                <a:spcPts val="1000"/>
              </a:spcBef>
            </a:pPr>
            <a:r>
              <a:rPr lang="ar-SA" spc="0" dirty="0" smtClean="0">
                <a:latin typeface="Arial"/>
                <a:cs typeface="Arial"/>
              </a:rPr>
              <a:t>تتمثل أفضل الممارسات في سؤال الطفل عما إذا كان يفضل أن يتحد معه موظف أم موظفة </a:t>
            </a:r>
          </a:p>
          <a:p>
            <a:pPr algn="r" rtl="1">
              <a:lnSpc>
                <a:spcPct val="110000"/>
              </a:lnSpc>
              <a:spcBef>
                <a:spcPts val="1000"/>
              </a:spcBef>
            </a:pPr>
            <a:r>
              <a:rPr lang="ar-SA" spc="0" dirty="0" smtClean="0">
                <a:latin typeface="Arial"/>
                <a:cs typeface="Arial"/>
              </a:rPr>
              <a:t>تأكد من تدريب الموظفين على كيفية التواصل مع الأطفال الناجين</a:t>
            </a:r>
          </a:p>
          <a:p>
            <a:pPr algn="r" rtl="1">
              <a:lnSpc>
                <a:spcPct val="110000"/>
              </a:lnSpc>
              <a:spcBef>
                <a:spcPts val="1000"/>
              </a:spcBef>
            </a:pPr>
            <a:r>
              <a:rPr lang="ar-SA" spc="0" dirty="0" smtClean="0">
                <a:latin typeface="Arial"/>
                <a:cs typeface="Arial"/>
              </a:rPr>
              <a:t>يجب أن يكون مجري المقابلة على بينة من أي معلومات أو مخاوف معروفة بالفعل عن الحالة </a:t>
            </a:r>
          </a:p>
          <a:p>
            <a:pPr algn="r" rtl="1">
              <a:lnSpc>
                <a:spcPct val="110000"/>
              </a:lnSpc>
              <a:spcBef>
                <a:spcPts val="1000"/>
              </a:spcBef>
            </a:pPr>
            <a:r>
              <a:rPr lang="ar-SA" spc="0" dirty="0" smtClean="0">
                <a:latin typeface="Arial"/>
                <a:cs typeface="Arial"/>
              </a:rPr>
              <a:t>يجب أن يعرف مجري المقابلة ما الخدمات المتاحة للطفل - ويجب ألا يقدم وعوداً للدعم لا يمكنه الحفاظ عليها </a:t>
            </a:r>
          </a:p>
        </p:txBody>
      </p:sp>
    </p:spTree>
    <p:extLst>
      <p:ext uri="{BB962C8B-B14F-4D97-AF65-F5344CB8AC3E}">
        <p14:creationId xmlns:p14="http://schemas.microsoft.com/office/powerpoint/2010/main" val="109400567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spc="0" dirty="0">
                <a:solidFill>
                  <a:schemeClr val="bg1"/>
                </a:solidFill>
                <a:latin typeface="Arial"/>
                <a:cs typeface="Arial"/>
              </a:rPr>
              <a:t>8. </a:t>
            </a:r>
            <a:r>
              <a:rPr lang="ar-SA" spc="0" smtClean="0">
                <a:latin typeface="Arial"/>
                <a:cs typeface="Arial"/>
              </a:rPr>
              <a:t>الانتباه للتواصل غير اللفظي </a:t>
            </a:r>
          </a:p>
        </p:txBody>
      </p:sp>
      <p:sp>
        <p:nvSpPr>
          <p:cNvPr id="3" name="Content Placeholder 2"/>
          <p:cNvSpPr>
            <a:spLocks noGrp="1"/>
          </p:cNvSpPr>
          <p:nvPr>
            <p:ph idx="1"/>
          </p:nvPr>
        </p:nvSpPr>
        <p:spPr>
          <a:xfrm>
            <a:off x="1777471" y="2286000"/>
            <a:ext cx="9720262" cy="4022725"/>
          </a:xfrm>
        </p:spPr>
        <p:txBody>
          <a:bodyPr>
            <a:normAutofit/>
          </a:bodyPr>
          <a:lstStyle/>
          <a:p>
            <a:pPr marL="342900" lvl="2" indent="-342900" algn="r" rtl="1">
              <a:spcBef>
                <a:spcPts val="1000"/>
              </a:spcBef>
              <a:buSzPct val="90000"/>
              <a:buFont typeface="Arial"/>
              <a:buChar char="•"/>
            </a:pPr>
            <a:r>
              <a:rPr lang="ar-SA" sz="2900" spc="0" dirty="0">
                <a:latin typeface="Arial"/>
                <a:cs typeface="Arial"/>
              </a:rPr>
              <a:t>حافظ على لغة جسد إيجابية لضمان الراحة والثقة </a:t>
            </a:r>
          </a:p>
          <a:p>
            <a:pPr lvl="1" algn="r" rtl="1">
              <a:tabLst>
                <a:tab pos="439738" algn="l"/>
              </a:tabLst>
            </a:pPr>
            <a:r>
              <a:rPr lang="ar-SA" sz="2700" spc="0" dirty="0">
                <a:latin typeface="Arial"/>
                <a:cs typeface="Arial"/>
              </a:rPr>
              <a:t>حافظ على تواصل بالعين حيثما يكون مناسباً ثقافياً</a:t>
            </a:r>
          </a:p>
          <a:p>
            <a:pPr lvl="1" algn="r" rtl="1">
              <a:tabLst>
                <a:tab pos="439738" algn="l"/>
              </a:tabLst>
            </a:pPr>
            <a:r>
              <a:rPr lang="ar-SA" sz="2700" spc="0" dirty="0">
                <a:latin typeface="Arial"/>
                <a:cs typeface="Arial"/>
              </a:rPr>
              <a:t>استخدم لغة جسد تبعث على الشعور بالدفء / الراحة</a:t>
            </a:r>
          </a:p>
          <a:p>
            <a:pPr lvl="1" algn="r" rtl="1">
              <a:tabLst>
                <a:tab pos="439738" algn="l"/>
              </a:tabLst>
            </a:pPr>
            <a:r>
              <a:rPr lang="ar-SA" sz="2700" spc="0" dirty="0">
                <a:latin typeface="Arial"/>
                <a:cs typeface="Arial"/>
              </a:rPr>
              <a:t>تجنب لمس الطفل ما لم يكن هذا مناسباً للتعبير عن الود</a:t>
            </a:r>
          </a:p>
          <a:p>
            <a:pPr marL="342900" lvl="2" indent="-342900" rtl="1">
              <a:spcBef>
                <a:spcPts val="1000"/>
              </a:spcBef>
              <a:buSzPct val="90000"/>
              <a:buFont typeface="Arial"/>
              <a:buChar char="•"/>
            </a:pPr>
            <a:endParaRPr lang="ar-SA" sz="2800" spc="0" dirty="0"/>
          </a:p>
          <a:p>
            <a:pPr rtl="1">
              <a:spcBef>
                <a:spcPts val="1000"/>
              </a:spcBef>
            </a:pPr>
            <a:endParaRPr lang="ar-SA" sz="2800" spc="0" dirty="0"/>
          </a:p>
        </p:txBody>
      </p:sp>
    </p:spTree>
    <p:extLst>
      <p:ext uri="{BB962C8B-B14F-4D97-AF65-F5344CB8AC3E}">
        <p14:creationId xmlns:p14="http://schemas.microsoft.com/office/powerpoint/2010/main" val="19832688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spc="0" smtClean="0">
                <a:latin typeface="Arial"/>
                <a:cs typeface="Arial"/>
              </a:rPr>
              <a:t>الانتباه للتواصل غير اللفظي (يتبع)</a:t>
            </a:r>
          </a:p>
        </p:txBody>
      </p:sp>
      <p:sp>
        <p:nvSpPr>
          <p:cNvPr id="3" name="Content Placeholder 2"/>
          <p:cNvSpPr>
            <a:spLocks noGrp="1"/>
          </p:cNvSpPr>
          <p:nvPr>
            <p:ph idx="1"/>
          </p:nvPr>
        </p:nvSpPr>
        <p:spPr>
          <a:xfrm>
            <a:off x="1777471" y="2286000"/>
            <a:ext cx="9720262" cy="4022725"/>
          </a:xfrm>
        </p:spPr>
        <p:txBody>
          <a:bodyPr>
            <a:normAutofit/>
          </a:bodyPr>
          <a:lstStyle/>
          <a:p>
            <a:pPr marL="342900" lvl="2" indent="-342900" algn="r" rtl="1">
              <a:buSzPct val="90000"/>
              <a:buFont typeface="Arial"/>
              <a:buChar char="•"/>
            </a:pPr>
            <a:r>
              <a:rPr lang="ar-SA" sz="2800" spc="0" dirty="0">
                <a:latin typeface="Arial"/>
                <a:cs typeface="Arial"/>
              </a:rPr>
              <a:t>انتبه إلى لغة جسد الطفل</a:t>
            </a:r>
          </a:p>
          <a:p>
            <a:pPr marL="342900" lvl="2" indent="-342900" algn="r" rtl="1">
              <a:buSzPct val="90000"/>
              <a:buFont typeface="Arial"/>
              <a:buChar char="•"/>
            </a:pPr>
            <a:r>
              <a:rPr lang="ar-SA" sz="2800" spc="0" dirty="0">
                <a:latin typeface="Arial"/>
                <a:cs typeface="Arial"/>
              </a:rPr>
              <a:t>قد يظهر الأطفال علامات معاناة جسدية قد تشير إلى ضرورة إيقاف المقابلة: </a:t>
            </a:r>
          </a:p>
          <a:p>
            <a:pPr lvl="1" algn="r" rtl="1">
              <a:tabLst>
                <a:tab pos="439738" algn="l"/>
              </a:tabLst>
            </a:pPr>
            <a:r>
              <a:rPr lang="ar-SA" sz="2700" spc="0" dirty="0">
                <a:latin typeface="Arial"/>
                <a:cs typeface="Arial"/>
              </a:rPr>
              <a:t>البكاء</a:t>
            </a:r>
          </a:p>
          <a:p>
            <a:pPr lvl="1" algn="r" rtl="1">
              <a:tabLst>
                <a:tab pos="439738" algn="l"/>
              </a:tabLst>
            </a:pPr>
            <a:r>
              <a:rPr lang="ar-SA" sz="2700" spc="0" dirty="0">
                <a:latin typeface="Arial"/>
                <a:cs typeface="Arial"/>
              </a:rPr>
              <a:t>هز الرأس </a:t>
            </a:r>
          </a:p>
          <a:p>
            <a:pPr lvl="1" algn="r" rtl="1">
              <a:tabLst>
                <a:tab pos="439738" algn="l"/>
              </a:tabLst>
            </a:pPr>
            <a:r>
              <a:rPr lang="ar-SA" sz="2700" spc="0" dirty="0">
                <a:latin typeface="Arial"/>
                <a:cs typeface="Arial"/>
              </a:rPr>
              <a:t>تغيير الوضعية / التعبير عن الرفض</a:t>
            </a:r>
          </a:p>
          <a:p>
            <a:pPr lvl="1" algn="r" rtl="1">
              <a:tabLst>
                <a:tab pos="439738" algn="l"/>
              </a:tabLst>
            </a:pPr>
            <a:r>
              <a:rPr lang="ar-SA" sz="2700" spc="0" dirty="0">
                <a:latin typeface="Arial"/>
                <a:cs typeface="Arial"/>
              </a:rPr>
              <a:t>تكوير الجسد </a:t>
            </a:r>
          </a:p>
          <a:p>
            <a:pPr rtl="1"/>
            <a:endParaRPr lang="ar-SA" spc="0" dirty="0"/>
          </a:p>
        </p:txBody>
      </p:sp>
    </p:spTree>
    <p:extLst>
      <p:ext uri="{BB962C8B-B14F-4D97-AF65-F5344CB8AC3E}">
        <p14:creationId xmlns:p14="http://schemas.microsoft.com/office/powerpoint/2010/main" val="38530243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spc="0" dirty="0">
                <a:solidFill>
                  <a:schemeClr val="bg1"/>
                </a:solidFill>
                <a:latin typeface="Arial"/>
                <a:cs typeface="Arial"/>
              </a:rPr>
              <a:t>9. </a:t>
            </a:r>
            <a:r>
              <a:rPr lang="ar-SA" spc="0" smtClean="0">
                <a:latin typeface="Arial"/>
                <a:cs typeface="Arial"/>
              </a:rPr>
              <a:t>احترام أفكار ومعتقدات الأطفال </a:t>
            </a:r>
          </a:p>
        </p:txBody>
      </p:sp>
      <p:sp>
        <p:nvSpPr>
          <p:cNvPr id="3" name="Content Placeholder 2"/>
          <p:cNvSpPr>
            <a:spLocks noGrp="1"/>
          </p:cNvSpPr>
          <p:nvPr>
            <p:ph idx="1"/>
          </p:nvPr>
        </p:nvSpPr>
        <p:spPr>
          <a:xfrm>
            <a:off x="1777471" y="2286000"/>
            <a:ext cx="9720262" cy="4022725"/>
          </a:xfrm>
        </p:spPr>
        <p:txBody>
          <a:bodyPr>
            <a:normAutofit/>
          </a:bodyPr>
          <a:lstStyle/>
          <a:p>
            <a:pPr algn="r" rtl="1">
              <a:lnSpc>
                <a:spcPct val="110000"/>
              </a:lnSpc>
              <a:spcBef>
                <a:spcPts val="600"/>
              </a:spcBef>
            </a:pPr>
            <a:r>
              <a:rPr lang="ar-SA" sz="3700" spc="0" dirty="0">
                <a:latin typeface="Arial"/>
                <a:cs typeface="Arial"/>
              </a:rPr>
              <a:t>يكون للأطفال الحق في التعبير عن الآراء والأفكار والمعتقدات حول ما حدث والقرارات التي يتم اتخاذها</a:t>
            </a:r>
          </a:p>
          <a:p>
            <a:pPr algn="r" rtl="1">
              <a:lnSpc>
                <a:spcPct val="110000"/>
              </a:lnSpc>
              <a:spcBef>
                <a:spcPts val="600"/>
              </a:spcBef>
            </a:pPr>
            <a:r>
              <a:rPr lang="ar-SA" sz="3700" spc="0" dirty="0">
                <a:latin typeface="Arial"/>
                <a:cs typeface="Arial"/>
              </a:rPr>
              <a:t>يجب على مقدمي الخدمات إطلاع الأطفال بأن لهم هذا الحق</a:t>
            </a:r>
          </a:p>
          <a:p>
            <a:pPr algn="r" rtl="1">
              <a:lnSpc>
                <a:spcPct val="110000"/>
              </a:lnSpc>
              <a:spcBef>
                <a:spcPts val="600"/>
              </a:spcBef>
            </a:pPr>
            <a:r>
              <a:rPr lang="ar-SA" sz="3700" spc="0" dirty="0">
                <a:latin typeface="Arial"/>
                <a:cs typeface="Arial"/>
              </a:rPr>
              <a:t>يجب تمكين الطفل ليكون مسيطراً أثناء التواصل</a:t>
            </a:r>
          </a:p>
          <a:p>
            <a:pPr algn="r" rtl="1">
              <a:lnSpc>
                <a:spcPct val="110000"/>
              </a:lnSpc>
              <a:spcBef>
                <a:spcPts val="600"/>
              </a:spcBef>
            </a:pPr>
            <a:r>
              <a:rPr lang="ar-SA" sz="3700" spc="0" dirty="0">
                <a:latin typeface="Arial"/>
                <a:cs typeface="Arial"/>
              </a:rPr>
              <a:t>يكون للطفل الحق في عدم المشاركة: </a:t>
            </a:r>
          </a:p>
          <a:p>
            <a:pPr lvl="1" algn="r" rtl="1">
              <a:lnSpc>
                <a:spcPct val="110000"/>
              </a:lnSpc>
            </a:pPr>
            <a:r>
              <a:rPr lang="ar-SA" sz="2800" spc="0" dirty="0">
                <a:latin typeface="Arial"/>
                <a:cs typeface="Arial"/>
              </a:rPr>
              <a:t>يكون الطفل حراً في الإجابة بـ "لا أعرف" أو التوقف عن الكلام، في أي وقت</a:t>
            </a:r>
          </a:p>
        </p:txBody>
      </p:sp>
    </p:spTree>
    <p:extLst>
      <p:ext uri="{BB962C8B-B14F-4D97-AF65-F5344CB8AC3E}">
        <p14:creationId xmlns:p14="http://schemas.microsoft.com/office/powerpoint/2010/main" val="11148629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422" y="2419659"/>
            <a:ext cx="4769556" cy="1545564"/>
          </a:xfrm>
          <a:ln>
            <a:solidFill>
              <a:srgbClr val="FFC000"/>
            </a:solidFill>
          </a:ln>
        </p:spPr>
        <p:txBody>
          <a:bodyPr/>
          <a:lstStyle/>
          <a:p>
            <a:pPr rtl="1"/>
            <a:r>
              <a:rPr lang="ar-EG" spc="0" dirty="0" smtClean="0">
                <a:cs typeface="+mn-cs"/>
              </a:rPr>
              <a:t>الأهداف</a:t>
            </a:r>
            <a:endParaRPr spc="0" dirty="0">
              <a:cs typeface="+mn-cs"/>
            </a:endParaRPr>
          </a:p>
        </p:txBody>
      </p:sp>
      <p:sp>
        <p:nvSpPr>
          <p:cNvPr id="3" name="Content Placeholder 2"/>
          <p:cNvSpPr>
            <a:spLocks noGrp="1"/>
          </p:cNvSpPr>
          <p:nvPr>
            <p:ph idx="1"/>
          </p:nvPr>
        </p:nvSpPr>
        <p:spPr>
          <a:xfrm>
            <a:off x="808567" y="1270681"/>
            <a:ext cx="4478866" cy="5053469"/>
          </a:xfrm>
        </p:spPr>
        <p:txBody>
          <a:bodyPr/>
          <a:lstStyle/>
          <a:p>
            <a:pPr algn="r" rtl="1">
              <a:buClr>
                <a:srgbClr val="FFC000"/>
              </a:buClr>
              <a:buFont typeface="Wingdings" panose="05000000000000000000" pitchFamily="2" charset="2"/>
              <a:buChar char="ß"/>
            </a:pPr>
            <a:r>
              <a:rPr lang="ar-SA" dirty="0">
                <a:solidFill>
                  <a:schemeClr val="tx1"/>
                </a:solidFill>
                <a:latin typeface="Arial"/>
                <a:cs typeface="+mn-cs"/>
              </a:rPr>
              <a:t>فهم مدى عواقب العنف الجنسي على النساء والفتيات المراهقات وما الاحتياجات الأساسية </a:t>
            </a:r>
          </a:p>
          <a:p>
            <a:pPr algn="r" rtl="1">
              <a:buClr>
                <a:srgbClr val="FFC000"/>
              </a:buClr>
              <a:buFont typeface="Wingdings" panose="05000000000000000000" pitchFamily="2" charset="2"/>
              <a:buChar char="ß"/>
            </a:pPr>
            <a:r>
              <a:rPr lang="ar-SA" dirty="0">
                <a:solidFill>
                  <a:schemeClr val="tx1"/>
                </a:solidFill>
                <a:latin typeface="Arial"/>
                <a:cs typeface="+mn-cs"/>
              </a:rPr>
              <a:t>تعلم ردود الفعل الشائعة التي قد تكون لدى الناجية تجاه تجربة العنف الجنسي</a:t>
            </a:r>
          </a:p>
          <a:p>
            <a:pPr algn="r" rtl="1">
              <a:buClr>
                <a:srgbClr val="FFC000"/>
              </a:buClr>
              <a:buFont typeface="Wingdings" panose="05000000000000000000" pitchFamily="2" charset="2"/>
              <a:buChar char="ß"/>
            </a:pPr>
            <a:r>
              <a:rPr lang="ar-SA" dirty="0">
                <a:solidFill>
                  <a:schemeClr val="tx1"/>
                </a:solidFill>
                <a:latin typeface="Arial"/>
                <a:cs typeface="+mn-cs"/>
              </a:rPr>
              <a:t>تحديد الرسائل الرئيسية التي يمكن تقديمها للناجيات من العنف الجنسي لمساعدتهن على الشفاء والتعافي</a:t>
            </a:r>
          </a:p>
          <a:p>
            <a:pPr algn="r" rtl="1">
              <a:buClr>
                <a:srgbClr val="FFC000"/>
              </a:buClr>
              <a:buFont typeface="Wingdings" panose="05000000000000000000" pitchFamily="2" charset="2"/>
              <a:buChar char="ß"/>
            </a:pPr>
            <a:r>
              <a:rPr lang="ar-SA" dirty="0">
                <a:solidFill>
                  <a:schemeClr val="tx1"/>
                </a:solidFill>
                <a:latin typeface="Arial"/>
                <a:cs typeface="+mn-cs"/>
              </a:rPr>
              <a:t>تحديد التعديلات للعمل مع الناجيات المراهقات</a:t>
            </a:r>
          </a:p>
          <a:p>
            <a:pPr rtl="1">
              <a:buClr>
                <a:srgbClr val="FFC000"/>
              </a:buClr>
              <a:buFont typeface="Wingdings" panose="05000000000000000000" pitchFamily="2" charset="2"/>
              <a:buChar char="ß"/>
            </a:pPr>
            <a:endParaRPr lang="ar-SA" dirty="0">
              <a:solidFill>
                <a:schemeClr val="tx1"/>
              </a:solidFill>
              <a:cs typeface="+mn-cs"/>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smtClean="0">
                <a:latin typeface="Arial"/>
                <a:cs typeface="Arial"/>
              </a:rPr>
              <a:t>تعريف العنف الجنسي</a:t>
            </a:r>
          </a:p>
        </p:txBody>
      </p:sp>
      <p:sp>
        <p:nvSpPr>
          <p:cNvPr id="3" name="Content Placeholder 2"/>
          <p:cNvSpPr>
            <a:spLocks noGrp="1"/>
          </p:cNvSpPr>
          <p:nvPr>
            <p:ph idx="1"/>
          </p:nvPr>
        </p:nvSpPr>
        <p:spPr>
          <a:xfrm>
            <a:off x="1777471" y="2076371"/>
            <a:ext cx="9720262" cy="1754155"/>
          </a:xfrm>
        </p:spPr>
        <p:txBody>
          <a:bodyPr>
            <a:noAutofit/>
          </a:bodyPr>
          <a:lstStyle/>
          <a:p>
            <a:pPr algn="r" rtl="1">
              <a:lnSpc>
                <a:spcPct val="120000"/>
              </a:lnSpc>
            </a:pPr>
            <a:r>
              <a:rPr lang="ar-SA" sz="2800" spc="0" dirty="0">
                <a:solidFill>
                  <a:schemeClr val="tx1"/>
                </a:solidFill>
                <a:latin typeface="Arial"/>
                <a:cs typeface="Arial"/>
              </a:rPr>
              <a:t>العنف الجنسي هو "أي فعل جنسي أو محاولة للحصول على فعل جنسي أو تعليقات أو محاولات أو أفعال جنسية غير مرغوب فيها من شأنها أن تهدد الحياة الجنسية للشخص باستخدام الإكراه أو التهديد بالإيذاء أو القوة البدنية من قبل أي شخص بغض النظر عن العلاقة مع الضحية أو أي موقع، بما في ذلك على سبيل المثال لا الحصر المنزل والعمل. ويشمل العنف الجنسي، على الأقل، الاغتصاب/محاولة الاغتصاب والاعتداء الجنسي والاستغلال الجنسي.</a:t>
            </a:r>
          </a:p>
        </p:txBody>
      </p:sp>
    </p:spTree>
    <p:extLst>
      <p:ext uri="{BB962C8B-B14F-4D97-AF65-F5344CB8AC3E}">
        <p14:creationId xmlns:p14="http://schemas.microsoft.com/office/powerpoint/2010/main" val="9739201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smtClean="0">
                <a:latin typeface="Arial"/>
                <a:cs typeface="Arial"/>
              </a:rPr>
              <a:t>الاحتياجات الأساسية</a:t>
            </a:r>
          </a:p>
        </p:txBody>
      </p:sp>
      <p:sp>
        <p:nvSpPr>
          <p:cNvPr id="3" name="Content Placeholder 2"/>
          <p:cNvSpPr>
            <a:spLocks noGrp="1"/>
          </p:cNvSpPr>
          <p:nvPr>
            <p:ph idx="1"/>
          </p:nvPr>
        </p:nvSpPr>
        <p:spPr>
          <a:xfrm>
            <a:off x="241300" y="1739900"/>
            <a:ext cx="11252200" cy="4022725"/>
          </a:xfrm>
        </p:spPr>
        <p:txBody>
          <a:bodyPr/>
          <a:lstStyle/>
          <a:p>
            <a:pPr algn="r" rtl="1"/>
            <a:r>
              <a:rPr lang="ar-SA" b="1" spc="0" dirty="0">
                <a:solidFill>
                  <a:schemeClr val="tx1"/>
                </a:solidFill>
                <a:latin typeface="Arial"/>
                <a:cs typeface="Arial"/>
              </a:rPr>
              <a:t>الصحة</a:t>
            </a:r>
            <a:r>
              <a:rPr lang="ar-SA" spc="0" dirty="0">
                <a:solidFill>
                  <a:schemeClr val="tx1"/>
                </a:solidFill>
                <a:latin typeface="Arial"/>
                <a:cs typeface="Arial"/>
              </a:rPr>
              <a:t> – </a:t>
            </a:r>
            <a:r>
              <a:rPr lang="ar-SA" b="1" spc="0" dirty="0">
                <a:solidFill>
                  <a:schemeClr val="tx1"/>
                </a:solidFill>
                <a:latin typeface="Arial"/>
                <a:cs typeface="Arial"/>
              </a:rPr>
              <a:t>يمكن وصف العلاج الطبي في حالات الاغتصاب والاعتداء الجنسي (تكون في بعض الوقت حساسة). </a:t>
            </a:r>
          </a:p>
          <a:p>
            <a:pPr lvl="2" algn="r" rtl="1">
              <a:buFont typeface="Arial" pitchFamily="34" charset="0"/>
              <a:buChar char="•"/>
            </a:pPr>
            <a:r>
              <a:rPr lang="ar-SA" sz="1600" spc="0" dirty="0">
                <a:solidFill>
                  <a:schemeClr val="tx1"/>
                </a:solidFill>
                <a:latin typeface="Arial"/>
                <a:cs typeface="Arial"/>
              </a:rPr>
              <a:t>الإصابة</a:t>
            </a:r>
          </a:p>
          <a:p>
            <a:pPr lvl="2" algn="r" rtl="1">
              <a:buFont typeface="Arial" pitchFamily="34" charset="0"/>
              <a:buChar char="•"/>
            </a:pPr>
            <a:r>
              <a:rPr lang="ar-SA" sz="1600" spc="0" dirty="0">
                <a:solidFill>
                  <a:schemeClr val="tx1"/>
                </a:solidFill>
                <a:latin typeface="Arial"/>
                <a:cs typeface="Arial"/>
              </a:rPr>
              <a:t>الألم والنزيف</a:t>
            </a:r>
          </a:p>
          <a:p>
            <a:pPr lvl="2" algn="r" rtl="1">
              <a:buFont typeface="Arial" pitchFamily="34" charset="0"/>
              <a:buChar char="•"/>
            </a:pPr>
            <a:r>
              <a:rPr lang="ar-SA" sz="1600" spc="0" dirty="0">
                <a:solidFill>
                  <a:schemeClr val="tx1"/>
                </a:solidFill>
                <a:latin typeface="Arial"/>
                <a:cs typeface="Arial"/>
              </a:rPr>
              <a:t>فيروس نقص المناعة البشرية/الإصابات المنقولة بالاتصال الجنسي</a:t>
            </a:r>
          </a:p>
          <a:p>
            <a:pPr lvl="2" algn="r" rtl="1">
              <a:buFont typeface="Arial" pitchFamily="34" charset="0"/>
              <a:buChar char="•"/>
            </a:pPr>
            <a:r>
              <a:rPr lang="ar-SA" sz="1600" spc="0" dirty="0">
                <a:solidFill>
                  <a:schemeClr val="tx1"/>
                </a:solidFill>
                <a:latin typeface="Arial"/>
                <a:cs typeface="Arial"/>
              </a:rPr>
              <a:t>الحمل غير المرغوب فيه</a:t>
            </a:r>
          </a:p>
          <a:p>
            <a:pPr lvl="2" algn="r" rtl="1">
              <a:buNone/>
            </a:pPr>
            <a:r>
              <a:rPr lang="ar-SA" sz="2000" b="1" spc="0" dirty="0">
                <a:solidFill>
                  <a:schemeClr val="tx1"/>
                </a:solidFill>
                <a:latin typeface="Arial"/>
                <a:cs typeface="Arial"/>
              </a:rPr>
              <a:t>تسهيل الوصول إلى الخدمات الصحية الأخرى.</a:t>
            </a:r>
            <a:r>
              <a:rPr lang="ar-SA" spc="0" dirty="0" smtClean="0">
                <a:latin typeface="Arial"/>
                <a:cs typeface="Arial"/>
              </a:rPr>
              <a:t> </a:t>
            </a:r>
          </a:p>
          <a:p>
            <a:pPr lvl="2" algn="r" rtl="1">
              <a:buFont typeface="Arial" pitchFamily="34" charset="0"/>
              <a:buChar char="•"/>
            </a:pPr>
            <a:r>
              <a:rPr lang="ar-SA" sz="1600" spc="0" dirty="0">
                <a:solidFill>
                  <a:schemeClr val="tx1"/>
                </a:solidFill>
                <a:latin typeface="Arial"/>
                <a:cs typeface="Arial"/>
              </a:rPr>
              <a:t>الصحة الطمثية والنظافة الشخصية </a:t>
            </a:r>
          </a:p>
          <a:p>
            <a:pPr lvl="2" algn="r" rtl="1">
              <a:buFont typeface="Arial" pitchFamily="34" charset="0"/>
              <a:buChar char="•"/>
            </a:pPr>
            <a:r>
              <a:rPr lang="ar-SA" sz="1600" spc="0" dirty="0">
                <a:solidFill>
                  <a:schemeClr val="tx1"/>
                </a:solidFill>
                <a:latin typeface="Arial"/>
                <a:cs typeface="Arial"/>
              </a:rPr>
              <a:t>معلومات عن تنظيم الأسرة والحصول على وسائل تنظيم الأسرة.</a:t>
            </a:r>
          </a:p>
          <a:p>
            <a:pPr lvl="2" algn="r" rtl="1">
              <a:buFont typeface="Arial" pitchFamily="34" charset="0"/>
              <a:buChar char="•"/>
            </a:pPr>
            <a:r>
              <a:rPr lang="ar-SA" sz="1600" spc="0" dirty="0">
                <a:solidFill>
                  <a:schemeClr val="tx1"/>
                </a:solidFill>
                <a:latin typeface="Arial"/>
                <a:cs typeface="Arial"/>
              </a:rPr>
              <a:t>تيسير الحصول على خدمات الإجهاض الآمن أو رعاية ما بعد الإجهاض </a:t>
            </a:r>
          </a:p>
          <a:p>
            <a:pPr lvl="2" algn="r" rtl="1">
              <a:buFont typeface="Arial" pitchFamily="34" charset="0"/>
              <a:buChar char="•"/>
            </a:pPr>
            <a:r>
              <a:rPr lang="ar-SA" sz="1600" spc="0" dirty="0">
                <a:solidFill>
                  <a:schemeClr val="tx1"/>
                </a:solidFill>
                <a:latin typeface="Arial"/>
                <a:cs typeface="Arial"/>
              </a:rPr>
              <a:t>الرعاية قبل وبعد الولادة.</a:t>
            </a:r>
          </a:p>
          <a:p>
            <a:pPr lvl="2" algn="r" rtl="1">
              <a:buNone/>
            </a:pPr>
            <a:r>
              <a:rPr lang="ar-SA" spc="0" dirty="0" smtClean="0">
                <a:latin typeface="Arial"/>
                <a:cs typeface="Arial"/>
              </a:rPr>
              <a:t> </a:t>
            </a:r>
          </a:p>
          <a:p>
            <a:pPr indent="-457200" algn="r" rtl="1">
              <a:lnSpc>
                <a:spcPct val="100000"/>
              </a:lnSpc>
              <a:spcBef>
                <a:spcPts val="600"/>
              </a:spcBef>
              <a:spcAft>
                <a:spcPts val="0"/>
              </a:spcAft>
              <a:buNone/>
            </a:pPr>
            <a:r>
              <a:rPr lang="ar-SA" b="1" spc="0" dirty="0">
                <a:solidFill>
                  <a:schemeClr val="tx1"/>
                </a:solidFill>
                <a:latin typeface="Arial"/>
                <a:cs typeface="Arial"/>
              </a:rPr>
              <a:t>السلامة </a:t>
            </a:r>
            <a:r>
              <a:rPr lang="ar-SA" spc="0" dirty="0">
                <a:solidFill>
                  <a:schemeClr val="tx1"/>
                </a:solidFill>
                <a:latin typeface="Arial"/>
                <a:cs typeface="Arial"/>
              </a:rPr>
              <a:t>– إيلاء اهتمام خاص لخطر ازدياد العنف أو الأذى من المعتدين، أو الأشخاص الذين يحمون المعتدين أو أفراد الأسرة بسبب مفاهيم "الشرف" - وخاصة للفتيات المراهقات غير المتزوجات.  </a:t>
            </a:r>
          </a:p>
          <a:p>
            <a:pPr lvl="2" rtl="1">
              <a:buNone/>
            </a:pPr>
            <a:endParaRPr lang="ar-SA" spc="0" dirty="0">
              <a:solidFill>
                <a:schemeClr val="tx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smtClean="0">
                <a:latin typeface="Arial"/>
                <a:cs typeface="Arial"/>
              </a:rPr>
              <a:t>الاحتياجات الأساسية</a:t>
            </a:r>
          </a:p>
        </p:txBody>
      </p:sp>
      <p:sp>
        <p:nvSpPr>
          <p:cNvPr id="3" name="Content Placeholder 2"/>
          <p:cNvSpPr>
            <a:spLocks noGrp="1"/>
          </p:cNvSpPr>
          <p:nvPr>
            <p:ph idx="1"/>
          </p:nvPr>
        </p:nvSpPr>
        <p:spPr>
          <a:xfrm>
            <a:off x="1397000" y="1701800"/>
            <a:ext cx="10096500" cy="4454525"/>
          </a:xfrm>
        </p:spPr>
        <p:txBody>
          <a:bodyPr/>
          <a:lstStyle/>
          <a:p>
            <a:pPr indent="-457200" algn="r" rtl="1">
              <a:buNone/>
            </a:pPr>
            <a:r>
              <a:rPr lang="ar-SA" sz="1800" b="1" spc="0" dirty="0">
                <a:solidFill>
                  <a:schemeClr val="tx1"/>
                </a:solidFill>
                <a:latin typeface="Arial"/>
                <a:cs typeface="Arial"/>
              </a:rPr>
              <a:t>النفسية والاجتماعية (ردود الفعل الشائعة)</a:t>
            </a:r>
            <a:r>
              <a:rPr lang="ar-SA" sz="1800" spc="0" dirty="0">
                <a:solidFill>
                  <a:schemeClr val="tx1"/>
                </a:solidFill>
                <a:latin typeface="Arial"/>
                <a:cs typeface="Arial"/>
              </a:rPr>
              <a:t>:</a:t>
            </a:r>
          </a:p>
          <a:p>
            <a:pPr indent="-457200" algn="r" rtl="1">
              <a:buFont typeface="Arial" pitchFamily="34" charset="0"/>
              <a:buChar char="•"/>
            </a:pPr>
            <a:r>
              <a:rPr lang="ar-SA" sz="1800" spc="0" dirty="0">
                <a:solidFill>
                  <a:schemeClr val="tx1"/>
                </a:solidFill>
                <a:latin typeface="Arial"/>
                <a:cs typeface="Arial"/>
              </a:rPr>
              <a:t>الصدمة والخوف والشعور بالضعف والعجز</a:t>
            </a:r>
          </a:p>
          <a:p>
            <a:pPr indent="-457200" algn="r" rtl="1">
              <a:buFont typeface="Arial" pitchFamily="34" charset="0"/>
              <a:buChar char="•"/>
            </a:pPr>
            <a:r>
              <a:rPr lang="ar-SA" sz="1800" spc="0" dirty="0">
                <a:solidFill>
                  <a:schemeClr val="tx1"/>
                </a:solidFill>
                <a:latin typeface="Arial"/>
                <a:cs typeface="Arial"/>
              </a:rPr>
              <a:t>التجرد من مشاعر السلامة الشخصية</a:t>
            </a:r>
          </a:p>
          <a:p>
            <a:pPr indent="-457200" algn="r" rtl="1">
              <a:buFont typeface="Arial" pitchFamily="34" charset="0"/>
              <a:buChar char="•"/>
            </a:pPr>
            <a:r>
              <a:rPr lang="ar-SA" sz="1800" spc="0" dirty="0">
                <a:solidFill>
                  <a:schemeClr val="tx1"/>
                </a:solidFill>
                <a:latin typeface="Arial"/>
                <a:cs typeface="Arial"/>
              </a:rPr>
              <a:t>أعراض جسدية (الارتجاف والصداع والشعور بالتعب الشديد وعدم القدرة على تناول الطعام أو الشراب وعدم القدرة على النوم)</a:t>
            </a:r>
          </a:p>
          <a:p>
            <a:pPr indent="-457200" algn="r" rtl="1">
              <a:buFont typeface="Arial" pitchFamily="34" charset="0"/>
              <a:buChar char="•"/>
            </a:pPr>
            <a:r>
              <a:rPr lang="ar-SA" sz="1800" spc="0" dirty="0">
                <a:solidFill>
                  <a:schemeClr val="tx1"/>
                </a:solidFill>
                <a:latin typeface="Arial"/>
                <a:cs typeface="Arial"/>
              </a:rPr>
              <a:t>الارتباك، الحيرة</a:t>
            </a:r>
          </a:p>
          <a:p>
            <a:pPr indent="-457200" algn="r" rtl="1">
              <a:buFont typeface="Arial" pitchFamily="34" charset="0"/>
              <a:buChar char="•"/>
            </a:pPr>
            <a:r>
              <a:rPr lang="ar-SA" sz="1800" spc="0" dirty="0">
                <a:solidFill>
                  <a:schemeClr val="tx1"/>
                </a:solidFill>
                <a:latin typeface="Arial"/>
                <a:cs typeface="Arial"/>
              </a:rPr>
              <a:t>مشاعر الانفصال وتبدد الشخصية</a:t>
            </a:r>
          </a:p>
          <a:p>
            <a:pPr indent="-457200" algn="r" rtl="1">
              <a:buFont typeface="Arial" pitchFamily="34" charset="0"/>
              <a:buChar char="•"/>
            </a:pPr>
            <a:r>
              <a:rPr lang="ar-SA" sz="1800" spc="0" dirty="0">
                <a:solidFill>
                  <a:schemeClr val="tx1"/>
                </a:solidFill>
                <a:latin typeface="Arial"/>
                <a:cs typeface="Arial"/>
              </a:rPr>
              <a:t>الحزن والبكاء</a:t>
            </a:r>
          </a:p>
          <a:p>
            <a:pPr indent="-457200" algn="r" rtl="1">
              <a:buFont typeface="Arial" pitchFamily="34" charset="0"/>
              <a:buChar char="•"/>
            </a:pPr>
            <a:r>
              <a:rPr lang="ar-SA" sz="1800" spc="0" dirty="0">
                <a:solidFill>
                  <a:schemeClr val="tx1"/>
                </a:solidFill>
                <a:latin typeface="Arial"/>
                <a:cs typeface="Arial"/>
              </a:rPr>
              <a:t>الشعور بالانغلاق</a:t>
            </a:r>
          </a:p>
          <a:p>
            <a:pPr indent="-457200" algn="r" rtl="1">
              <a:buFont typeface="Arial" pitchFamily="34" charset="0"/>
              <a:buChar char="•"/>
            </a:pPr>
            <a:r>
              <a:rPr lang="ar-SA" sz="1800" spc="0" dirty="0">
                <a:solidFill>
                  <a:schemeClr val="tx1"/>
                </a:solidFill>
                <a:latin typeface="Arial"/>
                <a:cs typeface="Arial"/>
              </a:rPr>
              <a:t>عدم التحدث على الإطلاق</a:t>
            </a:r>
          </a:p>
          <a:p>
            <a:pPr indent="-457200" algn="r" rtl="1">
              <a:buFont typeface="Arial" pitchFamily="34" charset="0"/>
              <a:buChar char="•"/>
            </a:pPr>
            <a:r>
              <a:rPr lang="ar-SA" sz="1800" spc="0" dirty="0">
                <a:solidFill>
                  <a:schemeClr val="tx1"/>
                </a:solidFill>
                <a:latin typeface="Arial"/>
                <a:cs typeface="Arial"/>
              </a:rPr>
              <a:t>عدم القدرة على رعاية أنفسهن أو أطفالهن.</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smtClean="0">
                <a:latin typeface="Arial"/>
                <a:cs typeface="Arial"/>
              </a:rPr>
              <a:t>تقديم المعلومات والدعم</a:t>
            </a:r>
          </a:p>
        </p:txBody>
      </p:sp>
      <p:sp>
        <p:nvSpPr>
          <p:cNvPr id="3" name="Content Placeholder 2"/>
          <p:cNvSpPr>
            <a:spLocks noGrp="1"/>
          </p:cNvSpPr>
          <p:nvPr>
            <p:ph idx="1"/>
          </p:nvPr>
        </p:nvSpPr>
        <p:spPr>
          <a:xfrm>
            <a:off x="698500" y="1676400"/>
            <a:ext cx="10795000" cy="4632325"/>
          </a:xfrm>
        </p:spPr>
        <p:txBody>
          <a:bodyPr/>
          <a:lstStyle/>
          <a:p>
            <a:pPr algn="r" rtl="1"/>
            <a:r>
              <a:rPr lang="ar-SA" b="1" spc="0" dirty="0">
                <a:solidFill>
                  <a:schemeClr val="tx1"/>
                </a:solidFill>
                <a:latin typeface="Arial"/>
                <a:cs typeface="Arial"/>
              </a:rPr>
              <a:t>قد تقدم المعلومات الدقيقة حول أسباب وديناميكيات العنف الجنسي والاستجابات الطبيعية والشعور الذي يراود الناجية الدعم الكبير والشفاء للناجيات.</a:t>
            </a:r>
          </a:p>
          <a:p>
            <a:pPr algn="r" rtl="1"/>
            <a:r>
              <a:rPr lang="ar-SA" b="1" spc="0" dirty="0">
                <a:solidFill>
                  <a:schemeClr val="tx1"/>
                </a:solidFill>
                <a:latin typeface="Arial"/>
                <a:cs typeface="Arial"/>
              </a:rPr>
              <a:t>الرسائل الرئيسية:</a:t>
            </a:r>
          </a:p>
          <a:p>
            <a:pPr indent="-457200" algn="r" rtl="1">
              <a:buFont typeface="Arial" pitchFamily="34" charset="0"/>
              <a:buChar char="•"/>
            </a:pPr>
            <a:r>
              <a:rPr lang="ar-SA" spc="0" dirty="0" smtClean="0">
                <a:latin typeface="Arial"/>
                <a:cs typeface="Arial"/>
              </a:rPr>
              <a:t> </a:t>
            </a:r>
            <a:r>
              <a:rPr lang="ar-SA" spc="0" dirty="0">
                <a:solidFill>
                  <a:schemeClr val="tx1"/>
                </a:solidFill>
                <a:latin typeface="Arial"/>
                <a:cs typeface="Arial"/>
              </a:rPr>
              <a:t>شرح ماذا يكون العنف الجنسي ولماذا يحدث ومن يرتكبه</a:t>
            </a:r>
          </a:p>
          <a:p>
            <a:pPr indent="-457200" algn="r" rtl="1">
              <a:buFont typeface="Arial" pitchFamily="34" charset="0"/>
              <a:buChar char="•"/>
            </a:pPr>
            <a:r>
              <a:rPr lang="ar-SA" spc="0" dirty="0">
                <a:solidFill>
                  <a:schemeClr val="tx1"/>
                </a:solidFill>
                <a:latin typeface="Arial"/>
                <a:cs typeface="Arial"/>
              </a:rPr>
              <a:t>كيف تشعر الناجيات بعد الحادث (الحوادث)، وردود الفعل الشائعة وتطبيع ردود الفعل هذه</a:t>
            </a:r>
          </a:p>
          <a:p>
            <a:pPr indent="-457200" algn="r" rtl="1">
              <a:buFont typeface="Arial" pitchFamily="34" charset="0"/>
              <a:buChar char="•"/>
            </a:pPr>
            <a:r>
              <a:rPr lang="ar-SA" spc="0" dirty="0">
                <a:solidFill>
                  <a:schemeClr val="tx1"/>
                </a:solidFill>
                <a:latin typeface="Arial"/>
                <a:cs typeface="Arial"/>
              </a:rPr>
              <a:t>ميل الناجيات إلى التزام الصمت حول الأمر</a:t>
            </a:r>
          </a:p>
          <a:p>
            <a:pPr algn="r" rtl="1">
              <a:buNone/>
            </a:pPr>
            <a:r>
              <a:rPr lang="ar-SA" b="1" spc="0" dirty="0">
                <a:solidFill>
                  <a:schemeClr val="tx1"/>
                </a:solidFill>
                <a:latin typeface="Arial"/>
                <a:cs typeface="Arial"/>
              </a:rPr>
              <a:t>قد تقلل من لوم الذات والعار الناجم عن العنف الذي تعرضت له أو تتعرض له إلى جانب التطبيع والتصديق على ردود فعلها تجاه الأمر.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01555" y="2419659"/>
            <a:ext cx="4769556" cy="1545564"/>
          </a:xfrm>
        </p:spPr>
        <p:txBody>
          <a:bodyPr/>
          <a:lstStyle/>
          <a:p>
            <a:pPr rtl="1"/>
            <a:r>
              <a:rPr lang="ar-SA" spc="0" smtClean="0">
                <a:latin typeface="Arial"/>
                <a:cs typeface="Arial"/>
              </a:rPr>
              <a:t>  </a:t>
            </a:r>
            <a:r>
              <a:rPr spc="0"/>
              <a:t/>
            </a:r>
            <a:br>
              <a:rPr spc="0"/>
            </a:br>
            <a:r>
              <a:rPr lang="ar-SA" spc="0" smtClean="0">
                <a:latin typeface="Arial"/>
                <a:cs typeface="Arial"/>
              </a:rPr>
              <a:t>الرسائل الرئيسية</a:t>
            </a:r>
          </a:p>
        </p:txBody>
      </p:sp>
      <p:sp>
        <p:nvSpPr>
          <p:cNvPr id="3" name="Content Placeholder 2"/>
          <p:cNvSpPr>
            <a:spLocks noGrp="1"/>
          </p:cNvSpPr>
          <p:nvPr>
            <p:ph idx="1"/>
          </p:nvPr>
        </p:nvSpPr>
        <p:spPr>
          <a:xfrm>
            <a:off x="663222" y="860778"/>
            <a:ext cx="4478866" cy="5053469"/>
          </a:xfrm>
        </p:spPr>
        <p:txBody>
          <a:bodyPr/>
          <a:lstStyle/>
          <a:p>
            <a:pPr algn="r" rtl="1">
              <a:buClr>
                <a:srgbClr val="FFC000"/>
              </a:buClr>
              <a:buFont typeface="Wingdings" panose="05000000000000000000" pitchFamily="2" charset="2"/>
              <a:buChar char="ß"/>
            </a:pPr>
            <a:r>
              <a:rPr lang="ar-SA" dirty="0" smtClean="0">
                <a:latin typeface="Arial"/>
                <a:cs typeface="Arial"/>
              </a:rPr>
              <a:t>في مجموعات من 3-4 ناقش الآراء حول الرسائل الرئيسية التي تقدم للناجي معلومات عن عنف  الشريك وكيف يمكن أن تكون مفيدة. </a:t>
            </a:r>
          </a:p>
          <a:p>
            <a:pPr algn="r" rtl="1">
              <a:buClr>
                <a:srgbClr val="FFC000"/>
              </a:buClr>
              <a:buFont typeface="Wingdings" panose="05000000000000000000" pitchFamily="2" charset="2"/>
              <a:buChar char="ß"/>
            </a:pPr>
            <a:r>
              <a:rPr lang="ar-SA" dirty="0" smtClean="0">
                <a:latin typeface="Arial"/>
                <a:cs typeface="Arial"/>
              </a:rPr>
              <a:t>كن مستعداً للمشاركة مع مجموعة كبيرة للمناقشة. </a:t>
            </a:r>
          </a:p>
          <a:p>
            <a:pPr algn="r" rtl="1">
              <a:buClr>
                <a:srgbClr val="FFC000"/>
              </a:buClr>
              <a:buFont typeface="Wingdings" panose="05000000000000000000" pitchFamily="2" charset="2"/>
              <a:buChar char="ß"/>
            </a:pPr>
            <a:r>
              <a:rPr lang="ar-SA" dirty="0" smtClean="0">
                <a:latin typeface="Arial"/>
                <a:cs typeface="Arial"/>
              </a:rPr>
              <a:t>وفي مجموعات زوجية، يتم اختيار 4-5 رسائل رئيسية والتدريب على قولها كما لو كنت عامل اجتماعي يتحدث مع ناجية. </a:t>
            </a:r>
            <a:r>
              <a:rPr lang="ar-SA" dirty="0" smtClean="0">
                <a:latin typeface="Arial"/>
                <a:cs typeface="Arial"/>
              </a:rPr>
              <a:t>تناوبوا </a:t>
            </a:r>
            <a:r>
              <a:rPr lang="ar-SA" dirty="0" smtClean="0">
                <a:latin typeface="Arial"/>
                <a:cs typeface="Arial"/>
              </a:rPr>
              <a:t>الأدوار  كعامل اجتماعي ولناجية.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pPr algn="r" rtl="1"/>
            <a:r>
              <a:rPr lang="ar-SA" spc="0" smtClean="0">
                <a:latin typeface="Arial"/>
                <a:cs typeface="Arial"/>
              </a:rPr>
              <a:t>ما الذي نعرفه عن الفتيات المراهقات</a:t>
            </a:r>
          </a:p>
        </p:txBody>
      </p:sp>
      <p:sp>
        <p:nvSpPr>
          <p:cNvPr id="9" name="Content Placeholder 8"/>
          <p:cNvSpPr>
            <a:spLocks noGrp="1"/>
          </p:cNvSpPr>
          <p:nvPr>
            <p:ph idx="1"/>
          </p:nvPr>
        </p:nvSpPr>
        <p:spPr>
          <a:xfrm>
            <a:off x="1773238" y="2164080"/>
            <a:ext cx="9720262" cy="4022725"/>
          </a:xfrm>
        </p:spPr>
        <p:txBody>
          <a:bodyPr/>
          <a:lstStyle/>
          <a:p>
            <a:pPr indent="-457200" algn="r" rtl="1">
              <a:buFont typeface="Arial" pitchFamily="34" charset="0"/>
              <a:buChar char="•"/>
            </a:pPr>
            <a:r>
              <a:rPr lang="ar-SA" spc="0" dirty="0">
                <a:solidFill>
                  <a:schemeClr val="tx1"/>
                </a:solidFill>
                <a:latin typeface="Arial"/>
                <a:cs typeface="Arial"/>
              </a:rPr>
              <a:t>1 من بين 7 فتيات في البلدان النامية سيتزوجن قبل سن الخامسة عشرة</a:t>
            </a:r>
          </a:p>
          <a:p>
            <a:pPr indent="-457200" algn="r" rtl="1">
              <a:buFont typeface="Arial" pitchFamily="34" charset="0"/>
              <a:buChar char="•"/>
            </a:pPr>
            <a:r>
              <a:rPr lang="ar-SA" spc="0" dirty="0">
                <a:solidFill>
                  <a:schemeClr val="tx1"/>
                </a:solidFill>
                <a:latin typeface="Arial"/>
                <a:cs typeface="Arial"/>
              </a:rPr>
              <a:t>ما يقرب من نصف حالات الاعتداء الجنسي في جميع أنحاء العالم تكون لفتيات تتراوح أعمارهن بين 15 وأصغر.</a:t>
            </a:r>
          </a:p>
          <a:p>
            <a:pPr indent="-457200" algn="r" rtl="1">
              <a:buFont typeface="Arial" pitchFamily="34" charset="0"/>
              <a:buChar char="•"/>
            </a:pPr>
            <a:r>
              <a:rPr lang="ar-SA" spc="0" dirty="0">
                <a:solidFill>
                  <a:schemeClr val="tx1"/>
                </a:solidFill>
                <a:latin typeface="Arial"/>
                <a:cs typeface="Arial"/>
              </a:rPr>
              <a:t>الانتحار هو السبب الرئيسي الأول للوفاة بين المراهقات اللواتي تتراوح أعمارهن بين 15 و19 سنة في البلدان منخفضة ومتوسطة الدخل.  </a:t>
            </a:r>
          </a:p>
          <a:p>
            <a:pPr indent="-457200" algn="r" rtl="1">
              <a:buFont typeface="Arial" pitchFamily="34" charset="0"/>
              <a:buChar char="•"/>
            </a:pPr>
            <a:r>
              <a:rPr lang="ar-SA" spc="0" dirty="0">
                <a:solidFill>
                  <a:schemeClr val="tx1"/>
                </a:solidFill>
                <a:latin typeface="Arial"/>
                <a:cs typeface="Arial"/>
              </a:rPr>
              <a:t>من بين الشباب غير الملتحقين بالمدارس في العالم، 70% منهم فتيات.</a:t>
            </a:r>
          </a:p>
          <a:p>
            <a:pPr indent="-457200" algn="r" rtl="1">
              <a:buFont typeface="Arial" pitchFamily="34" charset="0"/>
              <a:buChar char="•"/>
            </a:pPr>
            <a:r>
              <a:rPr lang="ar-SA" spc="0" dirty="0">
                <a:solidFill>
                  <a:schemeClr val="tx1"/>
                </a:solidFill>
                <a:latin typeface="Arial"/>
                <a:cs typeface="Arial"/>
              </a:rPr>
              <a:t>عندما تتلقى أية فتاة سبع سنوات أو أكثر من التعليم، فإنها تتزوج في المتوسط بعد 4 سنوات، وتؤخر حملها الأول على الأقل لنفس الفترة، وتنجب أطفالاً أقل بنسبة 2.2</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NULL"/></Relationships>
</file>

<file path=ppt/theme/_rels/theme2.xml.rels><?xml version="1.0" encoding="UTF-8" standalone="yes"?>
<Relationships xmlns="http://schemas.openxmlformats.org/package/2006/relationships"><Relationship Id="rId1" Type="http://schemas.openxmlformats.org/officeDocument/2006/relationships/image" Target="NULL"/></Relationships>
</file>

<file path=ppt/theme/_rels/theme3.xml.rels><?xml version="1.0" encoding="UTF-8" standalone="yes"?>
<Relationships xmlns="http://schemas.openxmlformats.org/package/2006/relationships"><Relationship Id="rId1" Type="http://schemas.openxmlformats.org/officeDocument/2006/relationships/image" Target="NULL"/></Relationships>
</file>

<file path=ppt/theme/theme1.xml><?xml version="1.0" encoding="utf-8"?>
<a:theme xmlns:a="http://schemas.openxmlformats.org/drawingml/2006/main" name="1_IRC-Module-Template-V2">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1">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Integral" id="{3577F8C9-A904-41D8-97D2-FD898F53F20E}" vid="{B4028482-F53A-4442-AB14-9B7A43F44F96}"/>
    </a:ext>
  </a:extLst>
</a:theme>
</file>

<file path=ppt/theme/theme2.xml><?xml version="1.0" encoding="utf-8"?>
<a:theme xmlns:a="http://schemas.openxmlformats.org/drawingml/2006/main" name="IRC-Module-Template-V2">
  <a:themeElements>
    <a:clrScheme name="IRC">
      <a:dk1>
        <a:sysClr val="windowText" lastClr="000000"/>
      </a:dk1>
      <a:lt1>
        <a:sysClr val="window" lastClr="FFFFFF"/>
      </a:lt1>
      <a:dk2>
        <a:srgbClr val="27282A"/>
      </a:dk2>
      <a:lt2>
        <a:srgbClr val="E7E6E6"/>
      </a:lt2>
      <a:accent1>
        <a:srgbClr val="0092BA"/>
      </a:accent1>
      <a:accent2>
        <a:srgbClr val="7CC5D1"/>
      </a:accent2>
      <a:accent3>
        <a:srgbClr val="E8722D"/>
      </a:accent3>
      <a:accent4>
        <a:srgbClr val="7D357C"/>
      </a:accent4>
      <a:accent5>
        <a:srgbClr val="829E3D"/>
      </a:accent5>
      <a:accent6>
        <a:srgbClr val="F3C317"/>
      </a:accent6>
      <a:hlink>
        <a:srgbClr val="0092BA"/>
      </a:hlink>
      <a:folHlink>
        <a:srgbClr val="7D357C"/>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1">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Integral" id="{3577F8C9-A904-41D8-97D2-FD898F53F20E}" vid="{B4028482-F53A-4442-AB14-9B7A43F44F96}"/>
    </a:ext>
  </a:extLst>
</a:theme>
</file>

<file path=ppt/theme/theme3.xml><?xml version="1.0" encoding="utf-8"?>
<a:theme xmlns:a="http://schemas.openxmlformats.org/drawingml/2006/main" name="2_IRC-Module-Template-V2">
  <a:themeElements>
    <a:clrScheme name="IRC">
      <a:dk1>
        <a:sysClr val="windowText" lastClr="000000"/>
      </a:dk1>
      <a:lt1>
        <a:sysClr val="window" lastClr="FFFFFF"/>
      </a:lt1>
      <a:dk2>
        <a:srgbClr val="27282A"/>
      </a:dk2>
      <a:lt2>
        <a:srgbClr val="E7E6E6"/>
      </a:lt2>
      <a:accent1>
        <a:srgbClr val="0092BA"/>
      </a:accent1>
      <a:accent2>
        <a:srgbClr val="7CC5D1"/>
      </a:accent2>
      <a:accent3>
        <a:srgbClr val="E8722D"/>
      </a:accent3>
      <a:accent4>
        <a:srgbClr val="7D357C"/>
      </a:accent4>
      <a:accent5>
        <a:srgbClr val="829E3D"/>
      </a:accent5>
      <a:accent6>
        <a:srgbClr val="F3C317"/>
      </a:accent6>
      <a:hlink>
        <a:srgbClr val="0092BA"/>
      </a:hlink>
      <a:folHlink>
        <a:srgbClr val="7D357C"/>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1">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Integral" id="{3577F8C9-A904-41D8-97D2-FD898F53F20E}" vid="{B4028482-F53A-4442-AB14-9B7A43F44F96}"/>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9911</TotalTime>
  <Words>4231</Words>
  <Application>Microsoft Office PowerPoint</Application>
  <PresentationFormat>Widescreen</PresentationFormat>
  <Paragraphs>371</Paragraphs>
  <Slides>25</Slides>
  <Notes>23</Notes>
  <HiddenSlides>0</HiddenSlides>
  <MMClips>0</MMClips>
  <ScaleCrop>false</ScaleCrop>
  <HeadingPairs>
    <vt:vector size="6" baseType="variant">
      <vt:variant>
        <vt:lpstr>Fonts Used</vt:lpstr>
      </vt:variant>
      <vt:variant>
        <vt:i4>8</vt:i4>
      </vt:variant>
      <vt:variant>
        <vt:lpstr>Theme</vt:lpstr>
      </vt:variant>
      <vt:variant>
        <vt:i4>3</vt:i4>
      </vt:variant>
      <vt:variant>
        <vt:lpstr>Slide Titles</vt:lpstr>
      </vt:variant>
      <vt:variant>
        <vt:i4>25</vt:i4>
      </vt:variant>
    </vt:vector>
  </HeadingPairs>
  <TitlesOfParts>
    <vt:vector size="36" baseType="lpstr">
      <vt:lpstr>MS PGothic</vt:lpstr>
      <vt:lpstr>Arial</vt:lpstr>
      <vt:lpstr>Calibri</vt:lpstr>
      <vt:lpstr>Franklin Gothic Book</vt:lpstr>
      <vt:lpstr>Franklin Gothic Medium</vt:lpstr>
      <vt:lpstr>Tw Cen MT</vt:lpstr>
      <vt:lpstr>Wingdings</vt:lpstr>
      <vt:lpstr>Wingdings 3</vt:lpstr>
      <vt:lpstr>1_IRC-Module-Template-V2</vt:lpstr>
      <vt:lpstr>IRC-Module-Template-V2</vt:lpstr>
      <vt:lpstr>2_IRC-Module-Template-V2</vt:lpstr>
      <vt:lpstr>PowerPoint Presentation</vt:lpstr>
      <vt:lpstr>استجابات إدارة حالة للعنف الجنسي ضد النساء  والفتيات</vt:lpstr>
      <vt:lpstr>الأهداف</vt:lpstr>
      <vt:lpstr>تعريف العنف الجنسي</vt:lpstr>
      <vt:lpstr>الاحتياجات الأساسية</vt:lpstr>
      <vt:lpstr>الاحتياجات الأساسية</vt:lpstr>
      <vt:lpstr>تقديم المعلومات والدعم</vt:lpstr>
      <vt:lpstr>   الرسائل الرئيسية</vt:lpstr>
      <vt:lpstr>ما الذي نعرفه عن الفتيات المراهقات</vt:lpstr>
      <vt:lpstr>الاعتبارات الأساسية/التكيفات الخاصة بالفتيات المراهقات</vt:lpstr>
      <vt:lpstr>الإنهاء</vt:lpstr>
      <vt:lpstr>المحتوى الاختياري: التواصل مع الناجين من الأطفال</vt:lpstr>
      <vt:lpstr>أفضل الممارسات للتواصل </vt:lpstr>
      <vt:lpstr>1. تقديم الرعاية والتهدئة والدعم</vt:lpstr>
      <vt:lpstr>2. بث الشعور بالطمأنينة </vt:lpstr>
      <vt:lpstr>3. لا تسبب أي ضرر - احرص على عدم التسبب في المزيد من الضيق</vt:lpstr>
      <vt:lpstr>4. التحدث بطريقة يمكن للأطفال فهمها </vt:lpstr>
      <vt:lpstr>التحدث بطريقة يمكن للأطفال فهمها (تابع)</vt:lpstr>
      <vt:lpstr>5. مساعدة الطفل على الشعور بالأمان  </vt:lpstr>
      <vt:lpstr>مساعدة الطفل على الشعور بالأمان (تابع)</vt:lpstr>
      <vt:lpstr>6. إخبار الأطفال عن سبب تحدثك معهم</vt:lpstr>
      <vt:lpstr>7. استخدام أشخاص ملائمين لإجراء المقابلات</vt:lpstr>
      <vt:lpstr>8. الانتباه للتواصل غير اللفظي </vt:lpstr>
      <vt:lpstr>الانتباه للتواصل غير اللفظي (يتبع)</vt:lpstr>
      <vt:lpstr>9. احترام أفكار ومعتقدات الأطفال </vt:lpstr>
    </vt:vector>
  </TitlesOfParts>
  <Company>IRC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Case management responses to intimate partner violence</dc:title>
  <dc:creator>Jessica Dalpe</dc:creator>
  <cp:lastModifiedBy>ahmed soliman</cp:lastModifiedBy>
  <cp:revision>78</cp:revision>
  <dcterms:created xsi:type="dcterms:W3CDTF">2016-02-24T17:55:23Z</dcterms:created>
  <dcterms:modified xsi:type="dcterms:W3CDTF">2017-10-02T14:00:11Z</dcterms:modified>
</cp:coreProperties>
</file>